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6" r:id="rId6"/>
    <p:sldId id="260" r:id="rId7"/>
    <p:sldId id="261" r:id="rId8"/>
    <p:sldId id="262" r:id="rId9"/>
    <p:sldId id="263" r:id="rId10"/>
    <p:sldId id="264" r:id="rId11"/>
    <p:sldId id="265" r:id="rId12"/>
    <p:sldId id="267" r:id="rId13"/>
  </p:sldIdLst>
  <p:sldSz cx="18288000" cy="10287000"/>
  <p:notesSz cx="6858000" cy="9144000"/>
  <p:embeddedFontLst>
    <p:embeddedFont>
      <p:font typeface="Amsterdam Four" panose="020B0604020202020204" charset="0"/>
      <p:regular r:id="rId15"/>
    </p:embeddedFont>
    <p:embeddedFont>
      <p:font typeface="ITC Franklin Gothic LT" panose="020B0604020202020204" charset="0"/>
      <p:regular r:id="rId16"/>
    </p:embeddedFont>
    <p:embeddedFont>
      <p:font typeface="League Gothic"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491" y="3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3A93A-2CD0-4E47-AA4C-EBBF1AA381FD}" type="datetimeFigureOut">
              <a:rPr lang="en-IN" smtClean="0"/>
              <a:t>24-06-2024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EEA2C-92DE-4311-A9E9-D68475C07E96}" type="slidenum">
              <a:rPr lang="en-IN" smtClean="0"/>
              <a:t>‹#›</a:t>
            </a:fld>
            <a:endParaRPr lang="en-IN"/>
          </a:p>
        </p:txBody>
      </p:sp>
    </p:spTree>
    <p:extLst>
      <p:ext uri="{BB962C8B-B14F-4D97-AF65-F5344CB8AC3E}">
        <p14:creationId xmlns:p14="http://schemas.microsoft.com/office/powerpoint/2010/main" val="4078942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EEEA2C-92DE-4311-A9E9-D68475C07E96}" type="slidenum">
              <a:rPr lang="en-IN" smtClean="0"/>
              <a:t>1</a:t>
            </a:fld>
            <a:endParaRPr lang="en-IN"/>
          </a:p>
        </p:txBody>
      </p:sp>
    </p:spTree>
    <p:extLst>
      <p:ext uri="{BB962C8B-B14F-4D97-AF65-F5344CB8AC3E}">
        <p14:creationId xmlns:p14="http://schemas.microsoft.com/office/powerpoint/2010/main" val="743522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svg"/><Relationship Id="rId7"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svg"/><Relationship Id="rId7" Type="http://schemas.openxmlformats.org/officeDocument/2006/relationships/image" Target="../media/image2.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svg"/><Relationship Id="rId7" Type="http://schemas.openxmlformats.org/officeDocument/2006/relationships/image" Target="../media/image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15" name="Group 15"/>
          <p:cNvGrpSpPr/>
          <p:nvPr/>
        </p:nvGrpSpPr>
        <p:grpSpPr>
          <a:xfrm>
            <a:off x="-557510" y="-889891"/>
            <a:ext cx="19403020" cy="1779782"/>
            <a:chOff x="0" y="0"/>
            <a:chExt cx="5110260" cy="468749"/>
          </a:xfrm>
        </p:grpSpPr>
        <p:sp>
          <p:nvSpPr>
            <p:cNvPr id="16" name="Freeform 1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17" name="TextBox 1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57510" y="9397109"/>
            <a:ext cx="19403020" cy="1779782"/>
            <a:chOff x="0" y="0"/>
            <a:chExt cx="5110260" cy="468749"/>
          </a:xfrm>
        </p:grpSpPr>
        <p:sp>
          <p:nvSpPr>
            <p:cNvPr id="19" name="Freeform 19"/>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20" name="TextBox 20"/>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6292606" y="2266382"/>
            <a:ext cx="13110414" cy="7311553"/>
          </a:xfrm>
          <a:prstGeom prst="rect">
            <a:avLst/>
          </a:prstGeom>
        </p:spPr>
        <p:txBody>
          <a:bodyPr wrap="square" lIns="0" tIns="0" rIns="0" bIns="0" rtlCol="0" anchor="t">
            <a:spAutoFit/>
          </a:bodyPr>
          <a:lstStyle/>
          <a:p>
            <a:pPr algn="ctr">
              <a:lnSpc>
                <a:spcPts val="29398"/>
              </a:lnSpc>
              <a:spcBef>
                <a:spcPct val="0"/>
              </a:spcBef>
            </a:pPr>
            <a:r>
              <a:rPr lang="en-US" sz="20999" dirty="0" err="1">
                <a:solidFill>
                  <a:srgbClr val="8F6234"/>
                </a:solidFill>
                <a:latin typeface="League Gothic"/>
              </a:rPr>
              <a:t>Fastag</a:t>
            </a:r>
            <a:r>
              <a:rPr lang="en-US" sz="20999" dirty="0">
                <a:solidFill>
                  <a:srgbClr val="8F6234"/>
                </a:solidFill>
                <a:latin typeface="League Gothic"/>
              </a:rPr>
              <a:t> Fraud Detection</a:t>
            </a:r>
          </a:p>
        </p:txBody>
      </p:sp>
      <p:sp>
        <p:nvSpPr>
          <p:cNvPr id="31" name="Freeform 31"/>
          <p:cNvSpPr/>
          <p:nvPr/>
        </p:nvSpPr>
        <p:spPr>
          <a:xfrm flipH="1">
            <a:off x="7516488" y="8084262"/>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2" name="Freeform 31">
            <a:extLst>
              <a:ext uri="{FF2B5EF4-FFF2-40B4-BE49-F238E27FC236}">
                <a16:creationId xmlns:a16="http://schemas.microsoft.com/office/drawing/2014/main" id="{3BBC8124-FB04-D308-A4F4-5E7458B4ABB4}"/>
              </a:ext>
            </a:extLst>
          </p:cNvPr>
          <p:cNvSpPr/>
          <p:nvPr/>
        </p:nvSpPr>
        <p:spPr>
          <a:xfrm flipH="1">
            <a:off x="16861123" y="8092203"/>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pic>
        <p:nvPicPr>
          <p:cNvPr id="4110" name="Picture 14" descr="NETC: National Electronic Toll Collection - RFID FASTag">
            <a:extLst>
              <a:ext uri="{FF2B5EF4-FFF2-40B4-BE49-F238E27FC236}">
                <a16:creationId xmlns:a16="http://schemas.microsoft.com/office/drawing/2014/main" id="{09A65DCC-9D25-64E4-2D64-7D179266C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6187"/>
            <a:ext cx="18288000" cy="177978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018C38CC-83C7-DE1D-627B-2D46D5501024}"/>
              </a:ext>
            </a:extLst>
          </p:cNvPr>
          <p:cNvPicPr>
            <a:picLocks noChangeAspect="1"/>
          </p:cNvPicPr>
          <p:nvPr/>
        </p:nvPicPr>
        <p:blipFill>
          <a:blip r:embed="rId6"/>
          <a:stretch>
            <a:fillRect/>
          </a:stretch>
        </p:blipFill>
        <p:spPr>
          <a:xfrm>
            <a:off x="1089362" y="2830779"/>
            <a:ext cx="6004137" cy="60970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953500"/>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2703095" y="-641428"/>
            <a:ext cx="15087600" cy="2415085"/>
          </a:xfrm>
          <a:prstGeom prst="rect">
            <a:avLst/>
          </a:prstGeom>
        </p:spPr>
        <p:txBody>
          <a:bodyPr wrap="square" lIns="0" tIns="0" rIns="0" bIns="0" rtlCol="0" anchor="t">
            <a:spAutoFit/>
          </a:bodyPr>
          <a:lstStyle/>
          <a:p>
            <a:pPr algn="just">
              <a:lnSpc>
                <a:spcPts val="21438"/>
              </a:lnSpc>
              <a:spcBef>
                <a:spcPct val="0"/>
              </a:spcBef>
            </a:pPr>
            <a:r>
              <a:rPr lang="en-US" sz="10500" dirty="0">
                <a:solidFill>
                  <a:srgbClr val="8F6234"/>
                </a:solidFill>
                <a:latin typeface="League Gothic"/>
              </a:rPr>
              <a:t>Real-Time Fraud Detection using Flask</a:t>
            </a:r>
          </a:p>
        </p:txBody>
      </p:sp>
      <p:pic>
        <p:nvPicPr>
          <p:cNvPr id="76" name="Picture 75">
            <a:extLst>
              <a:ext uri="{FF2B5EF4-FFF2-40B4-BE49-F238E27FC236}">
                <a16:creationId xmlns:a16="http://schemas.microsoft.com/office/drawing/2014/main" id="{6FC22FC0-9836-6E89-3CB7-512925A0C711}"/>
              </a:ext>
            </a:extLst>
          </p:cNvPr>
          <p:cNvPicPr>
            <a:picLocks noChangeAspect="1"/>
          </p:cNvPicPr>
          <p:nvPr/>
        </p:nvPicPr>
        <p:blipFill>
          <a:blip r:embed="rId2"/>
          <a:stretch>
            <a:fillRect/>
          </a:stretch>
        </p:blipFill>
        <p:spPr>
          <a:xfrm>
            <a:off x="8305800" y="3936664"/>
            <a:ext cx="9182666" cy="6121777"/>
          </a:xfrm>
          <a:prstGeom prst="rect">
            <a:avLst/>
          </a:prstGeom>
        </p:spPr>
      </p:pic>
      <p:pic>
        <p:nvPicPr>
          <p:cNvPr id="75" name="Picture 74">
            <a:extLst>
              <a:ext uri="{FF2B5EF4-FFF2-40B4-BE49-F238E27FC236}">
                <a16:creationId xmlns:a16="http://schemas.microsoft.com/office/drawing/2014/main" id="{7BCD33AF-72F8-FF62-9B3C-1F2FDA2E3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94371"/>
            <a:ext cx="8979569" cy="59611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0979" y="-1190878"/>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143280" y="5990471"/>
            <a:ext cx="5845821" cy="472858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900279" y="3021832"/>
            <a:ext cx="3729774" cy="37297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198835" y="4790890"/>
            <a:ext cx="3373245" cy="33732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829799" y="3733792"/>
            <a:ext cx="7601943" cy="5754531"/>
          </a:xfrm>
          <a:custGeom>
            <a:avLst/>
            <a:gdLst/>
            <a:ahLst/>
            <a:cxnLst/>
            <a:rect l="l" t="t" r="r" b="b"/>
            <a:pathLst>
              <a:path w="8030218" h="6803785">
                <a:moveTo>
                  <a:pt x="0" y="0"/>
                </a:moveTo>
                <a:lnTo>
                  <a:pt x="8030218" y="0"/>
                </a:lnTo>
                <a:lnTo>
                  <a:pt x="8030218" y="6803784"/>
                </a:lnTo>
                <a:lnTo>
                  <a:pt x="0" y="6803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6613396" y="-740286"/>
            <a:ext cx="9524165" cy="3207994"/>
          </a:xfrm>
          <a:prstGeom prst="rect">
            <a:avLst/>
          </a:prstGeom>
        </p:spPr>
        <p:txBody>
          <a:bodyPr lIns="0" tIns="0" rIns="0" bIns="0" rtlCol="0" anchor="t">
            <a:spAutoFit/>
          </a:bodyPr>
          <a:lstStyle/>
          <a:p>
            <a:pPr algn="l">
              <a:lnSpc>
                <a:spcPts val="29398"/>
              </a:lnSpc>
              <a:spcBef>
                <a:spcPct val="0"/>
              </a:spcBef>
            </a:pPr>
            <a:r>
              <a:rPr lang="en-US" sz="12000" dirty="0">
                <a:solidFill>
                  <a:srgbClr val="8F6234"/>
                </a:solidFill>
                <a:latin typeface="League Gothic"/>
              </a:rPr>
              <a:t>Conclusion</a:t>
            </a:r>
          </a:p>
        </p:txBody>
      </p:sp>
      <p:sp>
        <p:nvSpPr>
          <p:cNvPr id="32" name="Freeform 32"/>
          <p:cNvSpPr/>
          <p:nvPr/>
        </p:nvSpPr>
        <p:spPr>
          <a:xfrm rot="-8491720">
            <a:off x="8954281" y="4567399"/>
            <a:ext cx="2254244" cy="971374"/>
          </a:xfrm>
          <a:custGeom>
            <a:avLst/>
            <a:gdLst/>
            <a:ahLst/>
            <a:cxnLst/>
            <a:rect l="l" t="t" r="r" b="b"/>
            <a:pathLst>
              <a:path w="2254244" h="971374">
                <a:moveTo>
                  <a:pt x="0" y="0"/>
                </a:moveTo>
                <a:lnTo>
                  <a:pt x="2254245" y="0"/>
                </a:lnTo>
                <a:lnTo>
                  <a:pt x="2254245"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rot="3134415">
            <a:off x="16102249" y="3706155"/>
            <a:ext cx="1503369" cy="647815"/>
          </a:xfrm>
          <a:custGeom>
            <a:avLst/>
            <a:gdLst/>
            <a:ahLst/>
            <a:cxnLst/>
            <a:rect l="l" t="t" r="r" b="b"/>
            <a:pathLst>
              <a:path w="1503369" h="647815">
                <a:moveTo>
                  <a:pt x="0" y="0"/>
                </a:moveTo>
                <a:lnTo>
                  <a:pt x="1503369" y="0"/>
                </a:lnTo>
                <a:lnTo>
                  <a:pt x="1503369" y="647815"/>
                </a:lnTo>
                <a:lnTo>
                  <a:pt x="0" y="647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11863703" y="1982727"/>
            <a:ext cx="1941184" cy="2073109"/>
          </a:xfrm>
          <a:custGeom>
            <a:avLst/>
            <a:gdLst/>
            <a:ahLst/>
            <a:cxnLst/>
            <a:rect l="l" t="t" r="r" b="b"/>
            <a:pathLst>
              <a:path w="1941184" h="2073109">
                <a:moveTo>
                  <a:pt x="0" y="0"/>
                </a:moveTo>
                <a:lnTo>
                  <a:pt x="1941184" y="0"/>
                </a:lnTo>
                <a:lnTo>
                  <a:pt x="1941184" y="2073109"/>
                </a:lnTo>
                <a:lnTo>
                  <a:pt x="0" y="2073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5" name="TextBox 44">
            <a:extLst>
              <a:ext uri="{FF2B5EF4-FFF2-40B4-BE49-F238E27FC236}">
                <a16:creationId xmlns:a16="http://schemas.microsoft.com/office/drawing/2014/main" id="{09FCB5AB-B761-EBCF-1FFE-930F295509D6}"/>
              </a:ext>
            </a:extLst>
          </p:cNvPr>
          <p:cNvSpPr txBox="1"/>
          <p:nvPr/>
        </p:nvSpPr>
        <p:spPr>
          <a:xfrm>
            <a:off x="543906" y="2432146"/>
            <a:ext cx="8416973" cy="637097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Key Takeaways:</a:t>
            </a:r>
          </a:p>
          <a:p>
            <a:endParaRPr lang="en-IN"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Successfully Trained a </a:t>
            </a:r>
            <a:r>
              <a:rPr lang="en-IN" sz="2400" b="1" dirty="0" err="1">
                <a:latin typeface="Times New Roman" panose="02020603050405020304" pitchFamily="18" charset="0"/>
                <a:cs typeface="Times New Roman" panose="02020603050405020304" pitchFamily="18" charset="0"/>
              </a:rPr>
              <a:t>RandomForestClassifier</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Developed and trained a </a:t>
            </a:r>
            <a:r>
              <a:rPr lang="en-IN" sz="2400" dirty="0" err="1">
                <a:latin typeface="Times New Roman" panose="02020603050405020304" pitchFamily="18" charset="0"/>
                <a:cs typeface="Times New Roman" panose="02020603050405020304" pitchFamily="18" charset="0"/>
              </a:rPr>
              <a:t>RandomForestClassifier</a:t>
            </a:r>
            <a:r>
              <a:rPr lang="en-IN" sz="2400" dirty="0">
                <a:latin typeface="Times New Roman" panose="02020603050405020304" pitchFamily="18" charset="0"/>
                <a:cs typeface="Times New Roman" panose="02020603050405020304" pitchFamily="18" charset="0"/>
              </a:rPr>
              <a:t> model to detect fraudulent transactions in the </a:t>
            </a:r>
            <a:r>
              <a:rPr lang="en-IN" sz="2400" dirty="0" err="1">
                <a:latin typeface="Times New Roman" panose="02020603050405020304" pitchFamily="18" charset="0"/>
                <a:cs typeface="Times New Roman" panose="02020603050405020304" pitchFamily="18" charset="0"/>
              </a:rPr>
              <a:t>Fastag</a:t>
            </a:r>
            <a:r>
              <a:rPr lang="en-IN" sz="2400" dirty="0">
                <a:latin typeface="Times New Roman" panose="02020603050405020304" pitchFamily="18" charset="0"/>
                <a:cs typeface="Times New Roman" panose="02020603050405020304" pitchFamily="18" charset="0"/>
              </a:rPr>
              <a:t> system data. Achieved effective classification performance as evidenced by evaluation metrics.</a:t>
            </a:r>
          </a:p>
          <a:p>
            <a:endParaRPr lang="en-IN"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Importance of Feature Engineering and Selection: </a:t>
            </a:r>
            <a:r>
              <a:rPr lang="en-IN" sz="2400" dirty="0">
                <a:latin typeface="Times New Roman" panose="02020603050405020304" pitchFamily="18" charset="0"/>
                <a:cs typeface="Times New Roman" panose="02020603050405020304" pitchFamily="18" charset="0"/>
              </a:rPr>
              <a:t>Highlighted the critical role of feature engineering (e.g., extracting spatial and temporal features) in enhancing model performance. Feature selection ensured focusing on the most relevant features, optimizing model accuracy and efficiency.</a:t>
            </a:r>
          </a:p>
          <a:p>
            <a:endParaRPr lang="en-IN"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Future Enhancements and Scalability: </a:t>
            </a:r>
            <a:r>
              <a:rPr lang="en-IN" sz="2400" dirty="0">
                <a:latin typeface="Times New Roman" panose="02020603050405020304" pitchFamily="18" charset="0"/>
                <a:cs typeface="Times New Roman" panose="02020603050405020304" pitchFamily="18" charset="0"/>
              </a:rPr>
              <a:t>Consider future enhancements such as integrating real-time data for continuous model improvement. Evaluate scalability options to handle increasing data volumes and transaction complexity.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pic>
        <p:nvPicPr>
          <p:cNvPr id="3080" name="Picture 8" descr="Premium Vector | Thank you concept vector Tiny people thank you for help  Clients evaluate the service give rate Like heart star icon">
            <a:extLst>
              <a:ext uri="{FF2B5EF4-FFF2-40B4-BE49-F238E27FC236}">
                <a16:creationId xmlns:a16="http://schemas.microsoft.com/office/drawing/2014/main" id="{183AC192-385E-4A27-58BB-C18AD57E2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1836"/>
            <a:ext cx="18288000" cy="848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48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8838729" y="2062005"/>
            <a:ext cx="5019419" cy="5019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870532" y="4788403"/>
            <a:ext cx="3388768" cy="33887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324675" y="2248316"/>
            <a:ext cx="2480481" cy="24804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307454" y="6571116"/>
            <a:ext cx="2480481" cy="24804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621779" y="1495133"/>
            <a:ext cx="5597343" cy="7382587"/>
          </a:xfrm>
          <a:custGeom>
            <a:avLst/>
            <a:gdLst/>
            <a:ahLst/>
            <a:cxnLst/>
            <a:rect l="l" t="t" r="r" b="b"/>
            <a:pathLst>
              <a:path w="5597343" h="7382587">
                <a:moveTo>
                  <a:pt x="0" y="0"/>
                </a:moveTo>
                <a:lnTo>
                  <a:pt x="5597343" y="0"/>
                </a:lnTo>
                <a:lnTo>
                  <a:pt x="5597343" y="7382586"/>
                </a:lnTo>
                <a:lnTo>
                  <a:pt x="0" y="7382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2068878" y="5186426"/>
            <a:ext cx="441907" cy="4419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18" name="Group 18"/>
          <p:cNvGrpSpPr/>
          <p:nvPr/>
        </p:nvGrpSpPr>
        <p:grpSpPr>
          <a:xfrm>
            <a:off x="2068878" y="5696734"/>
            <a:ext cx="441907" cy="4419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21" name="Group 21"/>
          <p:cNvGrpSpPr/>
          <p:nvPr/>
        </p:nvGrpSpPr>
        <p:grpSpPr>
          <a:xfrm>
            <a:off x="2068878" y="6207042"/>
            <a:ext cx="441907" cy="4419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24" name="Group 24"/>
          <p:cNvGrpSpPr/>
          <p:nvPr/>
        </p:nvGrpSpPr>
        <p:grpSpPr>
          <a:xfrm>
            <a:off x="2068878" y="6717349"/>
            <a:ext cx="441907" cy="4419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27" name="Group 27"/>
          <p:cNvGrpSpPr/>
          <p:nvPr/>
        </p:nvGrpSpPr>
        <p:grpSpPr>
          <a:xfrm>
            <a:off x="2068878" y="7227657"/>
            <a:ext cx="441907" cy="4419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30" name="Group 30"/>
          <p:cNvGrpSpPr/>
          <p:nvPr/>
        </p:nvGrpSpPr>
        <p:grpSpPr>
          <a:xfrm>
            <a:off x="2068878" y="7735265"/>
            <a:ext cx="441907" cy="4419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33" name="Group 33"/>
          <p:cNvGrpSpPr/>
          <p:nvPr/>
        </p:nvGrpSpPr>
        <p:grpSpPr>
          <a:xfrm>
            <a:off x="2068878" y="8242872"/>
            <a:ext cx="441907" cy="4419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36" name="Group 36"/>
          <p:cNvGrpSpPr/>
          <p:nvPr/>
        </p:nvGrpSpPr>
        <p:grpSpPr>
          <a:xfrm>
            <a:off x="-557510" y="9397109"/>
            <a:ext cx="19403020" cy="1779782"/>
            <a:chOff x="0" y="0"/>
            <a:chExt cx="5110260" cy="468749"/>
          </a:xfrm>
        </p:grpSpPr>
        <p:sp>
          <p:nvSpPr>
            <p:cNvPr id="37" name="Freeform 37"/>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38" name="TextBox 38"/>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2068878" y="676275"/>
            <a:ext cx="8238576" cy="3112559"/>
          </a:xfrm>
          <a:prstGeom prst="rect">
            <a:avLst/>
          </a:prstGeom>
        </p:spPr>
        <p:txBody>
          <a:bodyPr lIns="0" tIns="0" rIns="0" bIns="0" rtlCol="0" anchor="t">
            <a:spAutoFit/>
          </a:bodyPr>
          <a:lstStyle/>
          <a:p>
            <a:pPr algn="l">
              <a:lnSpc>
                <a:spcPts val="25430"/>
              </a:lnSpc>
              <a:spcBef>
                <a:spcPct val="0"/>
              </a:spcBef>
            </a:pPr>
            <a:r>
              <a:rPr lang="en-US" sz="18164">
                <a:solidFill>
                  <a:srgbClr val="8F6234"/>
                </a:solidFill>
                <a:latin typeface="League Gothic"/>
              </a:rPr>
              <a:t>TABLE OF</a:t>
            </a:r>
          </a:p>
        </p:txBody>
      </p:sp>
      <p:sp>
        <p:nvSpPr>
          <p:cNvPr id="40" name="TextBox 40"/>
          <p:cNvSpPr txBox="1"/>
          <p:nvPr/>
        </p:nvSpPr>
        <p:spPr>
          <a:xfrm>
            <a:off x="2068878" y="2521545"/>
            <a:ext cx="7043217" cy="2207252"/>
          </a:xfrm>
          <a:prstGeom prst="rect">
            <a:avLst/>
          </a:prstGeom>
        </p:spPr>
        <p:txBody>
          <a:bodyPr lIns="0" tIns="0" rIns="0" bIns="0" rtlCol="0" anchor="t">
            <a:spAutoFit/>
          </a:bodyPr>
          <a:lstStyle/>
          <a:p>
            <a:pPr algn="l">
              <a:lnSpc>
                <a:spcPts val="18165"/>
              </a:lnSpc>
              <a:spcBef>
                <a:spcPct val="0"/>
              </a:spcBef>
            </a:pPr>
            <a:r>
              <a:rPr lang="en-US" sz="12975" dirty="0">
                <a:solidFill>
                  <a:srgbClr val="1E302C"/>
                </a:solidFill>
                <a:latin typeface="Amsterdam Four"/>
              </a:rPr>
              <a:t>Contents</a:t>
            </a:r>
          </a:p>
        </p:txBody>
      </p:sp>
      <p:sp>
        <p:nvSpPr>
          <p:cNvPr id="41" name="TextBox 41"/>
          <p:cNvSpPr txBox="1"/>
          <p:nvPr/>
        </p:nvSpPr>
        <p:spPr>
          <a:xfrm>
            <a:off x="2789536" y="5137126"/>
            <a:ext cx="6887830" cy="447174"/>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Times New Roman" panose="02020603050405020304" pitchFamily="18" charset="0"/>
                <a:cs typeface="Times New Roman" panose="02020603050405020304" pitchFamily="18" charset="0"/>
              </a:rPr>
              <a:t>Introduction</a:t>
            </a:r>
          </a:p>
        </p:txBody>
      </p:sp>
      <p:sp>
        <p:nvSpPr>
          <p:cNvPr id="42" name="TextBox 42"/>
          <p:cNvSpPr txBox="1"/>
          <p:nvPr/>
        </p:nvSpPr>
        <p:spPr>
          <a:xfrm>
            <a:off x="2104292" y="5255396"/>
            <a:ext cx="371078" cy="257891"/>
          </a:xfrm>
          <a:prstGeom prst="rect">
            <a:avLst/>
          </a:prstGeom>
        </p:spPr>
        <p:txBody>
          <a:bodyPr lIns="0" tIns="0" rIns="0" bIns="0" rtlCol="0" anchor="t">
            <a:spAutoFit/>
          </a:bodyPr>
          <a:lstStyle/>
          <a:p>
            <a:pPr algn="ctr">
              <a:lnSpc>
                <a:spcPts val="2157"/>
              </a:lnSpc>
              <a:spcBef>
                <a:spcPct val="0"/>
              </a:spcBef>
            </a:pPr>
            <a:r>
              <a:rPr lang="en-US" sz="1540">
                <a:solidFill>
                  <a:srgbClr val="FFF7EF"/>
                </a:solidFill>
                <a:latin typeface="Times New Roman" panose="02020603050405020304" pitchFamily="18" charset="0"/>
                <a:cs typeface="Times New Roman" panose="02020603050405020304" pitchFamily="18" charset="0"/>
              </a:rPr>
              <a:t>01</a:t>
            </a:r>
          </a:p>
        </p:txBody>
      </p:sp>
      <p:sp>
        <p:nvSpPr>
          <p:cNvPr id="43" name="TextBox 43"/>
          <p:cNvSpPr txBox="1"/>
          <p:nvPr/>
        </p:nvSpPr>
        <p:spPr>
          <a:xfrm>
            <a:off x="2104292" y="5765704"/>
            <a:ext cx="371078" cy="257891"/>
          </a:xfrm>
          <a:prstGeom prst="rect">
            <a:avLst/>
          </a:prstGeom>
        </p:spPr>
        <p:txBody>
          <a:bodyPr lIns="0" tIns="0" rIns="0" bIns="0" rtlCol="0" anchor="t">
            <a:spAutoFit/>
          </a:bodyPr>
          <a:lstStyle/>
          <a:p>
            <a:pPr algn="ctr">
              <a:lnSpc>
                <a:spcPts val="2157"/>
              </a:lnSpc>
              <a:spcBef>
                <a:spcPct val="0"/>
              </a:spcBef>
            </a:pPr>
            <a:r>
              <a:rPr lang="en-US" sz="1540">
                <a:solidFill>
                  <a:srgbClr val="FFF7EF"/>
                </a:solidFill>
                <a:latin typeface="Times New Roman" panose="02020603050405020304" pitchFamily="18" charset="0"/>
                <a:cs typeface="Times New Roman" panose="02020603050405020304" pitchFamily="18" charset="0"/>
              </a:rPr>
              <a:t>02</a:t>
            </a:r>
          </a:p>
        </p:txBody>
      </p:sp>
      <p:sp>
        <p:nvSpPr>
          <p:cNvPr id="44" name="TextBox 44"/>
          <p:cNvSpPr txBox="1"/>
          <p:nvPr/>
        </p:nvSpPr>
        <p:spPr>
          <a:xfrm>
            <a:off x="2104292" y="6276012"/>
            <a:ext cx="371078" cy="257891"/>
          </a:xfrm>
          <a:prstGeom prst="rect">
            <a:avLst/>
          </a:prstGeom>
        </p:spPr>
        <p:txBody>
          <a:bodyPr lIns="0" tIns="0" rIns="0" bIns="0" rtlCol="0" anchor="t">
            <a:spAutoFit/>
          </a:bodyPr>
          <a:lstStyle/>
          <a:p>
            <a:pPr algn="ctr">
              <a:lnSpc>
                <a:spcPts val="2157"/>
              </a:lnSpc>
              <a:spcBef>
                <a:spcPct val="0"/>
              </a:spcBef>
            </a:pPr>
            <a:r>
              <a:rPr lang="en-US" sz="1540">
                <a:solidFill>
                  <a:srgbClr val="FFF7EF"/>
                </a:solidFill>
                <a:latin typeface="Times New Roman" panose="02020603050405020304" pitchFamily="18" charset="0"/>
                <a:cs typeface="Times New Roman" panose="02020603050405020304" pitchFamily="18" charset="0"/>
              </a:rPr>
              <a:t>03</a:t>
            </a:r>
          </a:p>
        </p:txBody>
      </p:sp>
      <p:sp>
        <p:nvSpPr>
          <p:cNvPr id="45" name="TextBox 45"/>
          <p:cNvSpPr txBox="1"/>
          <p:nvPr/>
        </p:nvSpPr>
        <p:spPr>
          <a:xfrm>
            <a:off x="2104292" y="6786320"/>
            <a:ext cx="371078" cy="257891"/>
          </a:xfrm>
          <a:prstGeom prst="rect">
            <a:avLst/>
          </a:prstGeom>
        </p:spPr>
        <p:txBody>
          <a:bodyPr lIns="0" tIns="0" rIns="0" bIns="0" rtlCol="0" anchor="t">
            <a:spAutoFit/>
          </a:bodyPr>
          <a:lstStyle/>
          <a:p>
            <a:pPr algn="ctr">
              <a:lnSpc>
                <a:spcPts val="2157"/>
              </a:lnSpc>
              <a:spcBef>
                <a:spcPct val="0"/>
              </a:spcBef>
            </a:pPr>
            <a:r>
              <a:rPr lang="en-US" sz="1540">
                <a:solidFill>
                  <a:srgbClr val="FFF7EF"/>
                </a:solidFill>
                <a:latin typeface="Times New Roman" panose="02020603050405020304" pitchFamily="18" charset="0"/>
                <a:cs typeface="Times New Roman" panose="02020603050405020304" pitchFamily="18" charset="0"/>
              </a:rPr>
              <a:t>04</a:t>
            </a:r>
          </a:p>
        </p:txBody>
      </p:sp>
      <p:sp>
        <p:nvSpPr>
          <p:cNvPr id="46" name="TextBox 46"/>
          <p:cNvSpPr txBox="1"/>
          <p:nvPr/>
        </p:nvSpPr>
        <p:spPr>
          <a:xfrm>
            <a:off x="2104292" y="7296628"/>
            <a:ext cx="371078" cy="257891"/>
          </a:xfrm>
          <a:prstGeom prst="rect">
            <a:avLst/>
          </a:prstGeom>
        </p:spPr>
        <p:txBody>
          <a:bodyPr lIns="0" tIns="0" rIns="0" bIns="0" rtlCol="0" anchor="t">
            <a:spAutoFit/>
          </a:bodyPr>
          <a:lstStyle/>
          <a:p>
            <a:pPr algn="ctr">
              <a:lnSpc>
                <a:spcPts val="2157"/>
              </a:lnSpc>
              <a:spcBef>
                <a:spcPct val="0"/>
              </a:spcBef>
            </a:pPr>
            <a:r>
              <a:rPr lang="en-US" sz="1540">
                <a:solidFill>
                  <a:srgbClr val="FFF7EF"/>
                </a:solidFill>
                <a:latin typeface="Times New Roman" panose="02020603050405020304" pitchFamily="18" charset="0"/>
                <a:cs typeface="Times New Roman" panose="02020603050405020304" pitchFamily="18" charset="0"/>
              </a:rPr>
              <a:t>05</a:t>
            </a:r>
          </a:p>
        </p:txBody>
      </p:sp>
      <p:sp>
        <p:nvSpPr>
          <p:cNvPr id="47" name="TextBox 47"/>
          <p:cNvSpPr txBox="1"/>
          <p:nvPr/>
        </p:nvSpPr>
        <p:spPr>
          <a:xfrm>
            <a:off x="2104292" y="7806936"/>
            <a:ext cx="371078" cy="257891"/>
          </a:xfrm>
          <a:prstGeom prst="rect">
            <a:avLst/>
          </a:prstGeom>
        </p:spPr>
        <p:txBody>
          <a:bodyPr lIns="0" tIns="0" rIns="0" bIns="0" rtlCol="0" anchor="t">
            <a:spAutoFit/>
          </a:bodyPr>
          <a:lstStyle/>
          <a:p>
            <a:pPr algn="ctr">
              <a:lnSpc>
                <a:spcPts val="2157"/>
              </a:lnSpc>
              <a:spcBef>
                <a:spcPct val="0"/>
              </a:spcBef>
            </a:pPr>
            <a:r>
              <a:rPr lang="en-US" sz="1540">
                <a:solidFill>
                  <a:srgbClr val="FFF7EF"/>
                </a:solidFill>
                <a:latin typeface="Times New Roman" panose="02020603050405020304" pitchFamily="18" charset="0"/>
                <a:cs typeface="Times New Roman" panose="02020603050405020304" pitchFamily="18" charset="0"/>
              </a:rPr>
              <a:t>06</a:t>
            </a:r>
          </a:p>
        </p:txBody>
      </p:sp>
      <p:sp>
        <p:nvSpPr>
          <p:cNvPr id="48" name="TextBox 48"/>
          <p:cNvSpPr txBox="1"/>
          <p:nvPr/>
        </p:nvSpPr>
        <p:spPr>
          <a:xfrm>
            <a:off x="2104292" y="8317243"/>
            <a:ext cx="371078" cy="257891"/>
          </a:xfrm>
          <a:prstGeom prst="rect">
            <a:avLst/>
          </a:prstGeom>
        </p:spPr>
        <p:txBody>
          <a:bodyPr lIns="0" tIns="0" rIns="0" bIns="0" rtlCol="0" anchor="t">
            <a:spAutoFit/>
          </a:bodyPr>
          <a:lstStyle/>
          <a:p>
            <a:pPr algn="ctr">
              <a:lnSpc>
                <a:spcPts val="2157"/>
              </a:lnSpc>
              <a:spcBef>
                <a:spcPct val="0"/>
              </a:spcBef>
            </a:pPr>
            <a:r>
              <a:rPr lang="en-US" sz="1540">
                <a:solidFill>
                  <a:srgbClr val="FFF7EF"/>
                </a:solidFill>
                <a:latin typeface="Times New Roman" panose="02020603050405020304" pitchFamily="18" charset="0"/>
                <a:cs typeface="Times New Roman" panose="02020603050405020304" pitchFamily="18" charset="0"/>
              </a:rPr>
              <a:t>07</a:t>
            </a:r>
          </a:p>
        </p:txBody>
      </p:sp>
      <p:sp>
        <p:nvSpPr>
          <p:cNvPr id="49" name="TextBox 49"/>
          <p:cNvSpPr txBox="1"/>
          <p:nvPr/>
        </p:nvSpPr>
        <p:spPr>
          <a:xfrm>
            <a:off x="2789536" y="5647434"/>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Data </a:t>
            </a:r>
            <a:r>
              <a:rPr lang="en-US" sz="2718" dirty="0">
                <a:solidFill>
                  <a:srgbClr val="1E302C"/>
                </a:solidFill>
                <a:latin typeface="Times New Roman" panose="02020603050405020304" pitchFamily="18" charset="0"/>
                <a:cs typeface="Times New Roman" panose="02020603050405020304" pitchFamily="18" charset="0"/>
              </a:rPr>
              <a:t>Exploration</a:t>
            </a:r>
          </a:p>
        </p:txBody>
      </p:sp>
      <p:sp>
        <p:nvSpPr>
          <p:cNvPr id="50" name="TextBox 50"/>
          <p:cNvSpPr txBox="1"/>
          <p:nvPr/>
        </p:nvSpPr>
        <p:spPr>
          <a:xfrm>
            <a:off x="2789536" y="6157742"/>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Data </a:t>
            </a:r>
            <a:r>
              <a:rPr lang="en-US" sz="2718" dirty="0">
                <a:solidFill>
                  <a:srgbClr val="1E302C"/>
                </a:solidFill>
                <a:latin typeface="Times New Roman" panose="02020603050405020304" pitchFamily="18" charset="0"/>
                <a:cs typeface="Times New Roman" panose="02020603050405020304" pitchFamily="18" charset="0"/>
              </a:rPr>
              <a:t>Preprocessing</a:t>
            </a:r>
          </a:p>
        </p:txBody>
      </p:sp>
      <p:sp>
        <p:nvSpPr>
          <p:cNvPr id="51" name="TextBox 51"/>
          <p:cNvSpPr txBox="1"/>
          <p:nvPr/>
        </p:nvSpPr>
        <p:spPr>
          <a:xfrm>
            <a:off x="2789536" y="6668050"/>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Model </a:t>
            </a:r>
            <a:r>
              <a:rPr lang="en-US" sz="2718" dirty="0">
                <a:solidFill>
                  <a:srgbClr val="1E302C"/>
                </a:solidFill>
                <a:latin typeface="Times New Roman" panose="02020603050405020304" pitchFamily="18" charset="0"/>
                <a:cs typeface="Times New Roman" panose="02020603050405020304" pitchFamily="18" charset="0"/>
              </a:rPr>
              <a:t>Training</a:t>
            </a:r>
          </a:p>
        </p:txBody>
      </p:sp>
      <p:sp>
        <p:nvSpPr>
          <p:cNvPr id="52" name="TextBox 52"/>
          <p:cNvSpPr txBox="1"/>
          <p:nvPr/>
        </p:nvSpPr>
        <p:spPr>
          <a:xfrm>
            <a:off x="2789536" y="7178358"/>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Model </a:t>
            </a:r>
            <a:r>
              <a:rPr lang="en-US" sz="2718" dirty="0">
                <a:solidFill>
                  <a:srgbClr val="1E302C"/>
                </a:solidFill>
                <a:latin typeface="Times New Roman" panose="02020603050405020304" pitchFamily="18" charset="0"/>
                <a:cs typeface="Times New Roman" panose="02020603050405020304" pitchFamily="18" charset="0"/>
              </a:rPr>
              <a:t>Evaluation</a:t>
            </a:r>
          </a:p>
        </p:txBody>
      </p:sp>
      <p:sp>
        <p:nvSpPr>
          <p:cNvPr id="53" name="TextBox 53"/>
          <p:cNvSpPr txBox="1"/>
          <p:nvPr/>
        </p:nvSpPr>
        <p:spPr>
          <a:xfrm>
            <a:off x="2789536" y="7688665"/>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Feature </a:t>
            </a:r>
            <a:r>
              <a:rPr lang="en-US" sz="2718" dirty="0">
                <a:solidFill>
                  <a:srgbClr val="1E302C"/>
                </a:solidFill>
                <a:latin typeface="Times New Roman" panose="02020603050405020304" pitchFamily="18" charset="0"/>
                <a:cs typeface="Times New Roman" panose="02020603050405020304" pitchFamily="18" charset="0"/>
              </a:rPr>
              <a:t>Importance</a:t>
            </a:r>
          </a:p>
        </p:txBody>
      </p:sp>
      <p:sp>
        <p:nvSpPr>
          <p:cNvPr id="54" name="TextBox 54"/>
          <p:cNvSpPr txBox="1"/>
          <p:nvPr/>
        </p:nvSpPr>
        <p:spPr>
          <a:xfrm>
            <a:off x="2789536" y="8198973"/>
            <a:ext cx="6887830" cy="455317"/>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ITC Franklin Gothic LT"/>
              </a:rPr>
              <a:t>Real-Time Fraud Detection using Flask</a:t>
            </a:r>
          </a:p>
        </p:txBody>
      </p:sp>
      <p:sp>
        <p:nvSpPr>
          <p:cNvPr id="55" name="Freeform 55"/>
          <p:cNvSpPr/>
          <p:nvPr/>
        </p:nvSpPr>
        <p:spPr>
          <a:xfrm rot="2526190">
            <a:off x="15599687" y="1762629"/>
            <a:ext cx="2254244" cy="971374"/>
          </a:xfrm>
          <a:custGeom>
            <a:avLst/>
            <a:gdLst/>
            <a:ahLst/>
            <a:cxnLst/>
            <a:rect l="l" t="t" r="r" b="b"/>
            <a:pathLst>
              <a:path w="2254244" h="971374">
                <a:moveTo>
                  <a:pt x="0" y="0"/>
                </a:moveTo>
                <a:lnTo>
                  <a:pt x="2254244" y="0"/>
                </a:lnTo>
                <a:lnTo>
                  <a:pt x="2254244"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6" name="Freeform 56"/>
          <p:cNvSpPr/>
          <p:nvPr/>
        </p:nvSpPr>
        <p:spPr>
          <a:xfrm flipH="1">
            <a:off x="8655525" y="6648948"/>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7" name="Freeform 57"/>
          <p:cNvSpPr/>
          <p:nvPr/>
        </p:nvSpPr>
        <p:spPr>
          <a:xfrm>
            <a:off x="9705217" y="3293720"/>
            <a:ext cx="1833125" cy="1957706"/>
          </a:xfrm>
          <a:custGeom>
            <a:avLst/>
            <a:gdLst/>
            <a:ahLst/>
            <a:cxnLst/>
            <a:rect l="l" t="t" r="r" b="b"/>
            <a:pathLst>
              <a:path w="1833125" h="1957706">
                <a:moveTo>
                  <a:pt x="0" y="0"/>
                </a:moveTo>
                <a:lnTo>
                  <a:pt x="1833125" y="0"/>
                </a:lnTo>
                <a:lnTo>
                  <a:pt x="1833125" y="1957706"/>
                </a:lnTo>
                <a:lnTo>
                  <a:pt x="0" y="19577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83556" y="9230371"/>
            <a:ext cx="19455112" cy="1655406"/>
            <a:chOff x="-1" y="-47625"/>
            <a:chExt cx="5110261" cy="702407"/>
          </a:xfrm>
        </p:grpSpPr>
        <p:sp>
          <p:nvSpPr>
            <p:cNvPr id="3" name="Freeform 3"/>
            <p:cNvSpPr/>
            <p:nvPr/>
          </p:nvSpPr>
          <p:spPr>
            <a:xfrm>
              <a:off x="-1" y="50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15025" y="1854364"/>
            <a:ext cx="5194714" cy="51947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615892" y="5090855"/>
            <a:ext cx="3010647" cy="30106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15025" y="883249"/>
            <a:ext cx="2316520" cy="231652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028700" y="1499603"/>
            <a:ext cx="7709224" cy="6601899"/>
          </a:xfrm>
          <a:custGeom>
            <a:avLst/>
            <a:gdLst/>
            <a:ahLst/>
            <a:cxnLst/>
            <a:rect l="l" t="t" r="r" b="b"/>
            <a:pathLst>
              <a:path w="7709224" h="6601899">
                <a:moveTo>
                  <a:pt x="0" y="0"/>
                </a:moveTo>
                <a:lnTo>
                  <a:pt x="7709224" y="0"/>
                </a:lnTo>
                <a:lnTo>
                  <a:pt x="7709224" y="6601899"/>
                </a:lnTo>
                <a:lnTo>
                  <a:pt x="0" y="6601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9245996" y="747614"/>
            <a:ext cx="8013304" cy="2213500"/>
          </a:xfrm>
          <a:prstGeom prst="rect">
            <a:avLst/>
          </a:prstGeom>
        </p:spPr>
        <p:txBody>
          <a:bodyPr lIns="0" tIns="0" rIns="0" bIns="0" rtlCol="0" anchor="t">
            <a:spAutoFit/>
          </a:bodyPr>
          <a:lstStyle/>
          <a:p>
            <a:pPr algn="l">
              <a:lnSpc>
                <a:spcPts val="18165"/>
              </a:lnSpc>
              <a:spcBef>
                <a:spcPct val="0"/>
              </a:spcBef>
            </a:pPr>
            <a:r>
              <a:rPr lang="en-US" sz="12975" dirty="0">
                <a:solidFill>
                  <a:srgbClr val="1E302C"/>
                </a:solidFill>
                <a:latin typeface="Amsterdam Four"/>
              </a:rPr>
              <a:t>Introduction</a:t>
            </a:r>
          </a:p>
        </p:txBody>
      </p:sp>
      <p:sp>
        <p:nvSpPr>
          <p:cNvPr id="26" name="AutoShape 26"/>
          <p:cNvSpPr/>
          <p:nvPr/>
        </p:nvSpPr>
        <p:spPr>
          <a:xfrm>
            <a:off x="10472057" y="2762881"/>
            <a:ext cx="6555084" cy="23637"/>
          </a:xfrm>
          <a:prstGeom prst="line">
            <a:avLst/>
          </a:prstGeom>
          <a:ln w="47625" cap="rnd">
            <a:solidFill>
              <a:srgbClr val="8DAFA8"/>
            </a:solidFill>
            <a:prstDash val="lgDash"/>
            <a:headEnd type="none" w="sm" len="sm"/>
            <a:tailEnd type="oval" w="lg" len="lg"/>
          </a:ln>
        </p:spPr>
      </p:sp>
      <p:sp>
        <p:nvSpPr>
          <p:cNvPr id="27" name="Freeform 27"/>
          <p:cNvSpPr/>
          <p:nvPr/>
        </p:nvSpPr>
        <p:spPr>
          <a:xfrm rot="-6773629">
            <a:off x="707018" y="6999908"/>
            <a:ext cx="1637417" cy="705578"/>
          </a:xfrm>
          <a:custGeom>
            <a:avLst/>
            <a:gdLst/>
            <a:ahLst/>
            <a:cxnLst/>
            <a:rect l="l" t="t" r="r" b="b"/>
            <a:pathLst>
              <a:path w="1637417" h="705578">
                <a:moveTo>
                  <a:pt x="0" y="0"/>
                </a:moveTo>
                <a:lnTo>
                  <a:pt x="1637417" y="0"/>
                </a:lnTo>
                <a:lnTo>
                  <a:pt x="1637417" y="705577"/>
                </a:lnTo>
                <a:lnTo>
                  <a:pt x="0" y="705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flipH="1">
            <a:off x="7976453" y="794614"/>
            <a:ext cx="1167547" cy="1246895"/>
          </a:xfrm>
          <a:custGeom>
            <a:avLst/>
            <a:gdLst/>
            <a:ahLst/>
            <a:cxnLst/>
            <a:rect l="l" t="t" r="r" b="b"/>
            <a:pathLst>
              <a:path w="1167547" h="1246895">
                <a:moveTo>
                  <a:pt x="1167547" y="0"/>
                </a:moveTo>
                <a:lnTo>
                  <a:pt x="0" y="0"/>
                </a:lnTo>
                <a:lnTo>
                  <a:pt x="0" y="1246895"/>
                </a:lnTo>
                <a:lnTo>
                  <a:pt x="1167547" y="1246895"/>
                </a:lnTo>
                <a:lnTo>
                  <a:pt x="116754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2" name="Rectangle 4">
            <a:extLst>
              <a:ext uri="{FF2B5EF4-FFF2-40B4-BE49-F238E27FC236}">
                <a16:creationId xmlns:a16="http://schemas.microsoft.com/office/drawing/2014/main" id="{8B8C4136-492D-477B-5C63-69A7196EBB1D}"/>
              </a:ext>
            </a:extLst>
          </p:cNvPr>
          <p:cNvSpPr>
            <a:spLocks noChangeArrowheads="1"/>
          </p:cNvSpPr>
          <p:nvPr/>
        </p:nvSpPr>
        <p:spPr bwMode="auto">
          <a:xfrm>
            <a:off x="10439400" y="4154221"/>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TextBox 36">
            <a:extLst>
              <a:ext uri="{FF2B5EF4-FFF2-40B4-BE49-F238E27FC236}">
                <a16:creationId xmlns:a16="http://schemas.microsoft.com/office/drawing/2014/main" id="{B8698F2D-1064-6BEE-B9F1-73B3AC3CEAAE}"/>
              </a:ext>
            </a:extLst>
          </p:cNvPr>
          <p:cNvSpPr txBox="1"/>
          <p:nvPr/>
        </p:nvSpPr>
        <p:spPr>
          <a:xfrm>
            <a:off x="9020172" y="3170378"/>
            <a:ext cx="8571844" cy="532453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Objective:</a:t>
            </a:r>
          </a:p>
          <a:p>
            <a:r>
              <a:rPr lang="en-IN" sz="2000" dirty="0">
                <a:latin typeface="Times New Roman" panose="02020603050405020304" pitchFamily="18" charset="0"/>
                <a:cs typeface="Times New Roman" panose="02020603050405020304" pitchFamily="18" charset="0"/>
              </a:rPr>
              <a:t>Detect and prevent fraudulent transactions within the </a:t>
            </a:r>
            <a:r>
              <a:rPr lang="en-IN" sz="2000" dirty="0" err="1">
                <a:latin typeface="Times New Roman" panose="02020603050405020304" pitchFamily="18" charset="0"/>
                <a:cs typeface="Times New Roman" panose="02020603050405020304" pitchFamily="18" charset="0"/>
              </a:rPr>
              <a:t>Fastag</a:t>
            </a:r>
            <a:r>
              <a:rPr lang="en-IN" sz="2000" dirty="0">
                <a:latin typeface="Times New Roman" panose="02020603050405020304" pitchFamily="18" charset="0"/>
                <a:cs typeface="Times New Roman" panose="02020603050405020304" pitchFamily="18" charset="0"/>
              </a:rPr>
              <a:t> system data.</a:t>
            </a:r>
          </a:p>
          <a:p>
            <a:r>
              <a:rPr lang="en-IN" sz="2000" dirty="0">
                <a:latin typeface="Times New Roman" panose="02020603050405020304" pitchFamily="18" charset="0"/>
                <a:cs typeface="Times New Roman" panose="02020603050405020304" pitchFamily="18" charset="0"/>
              </a:rPr>
              <a:t>Enhance security and reliability of electronic toll collection.</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Data Source:</a:t>
            </a:r>
          </a:p>
          <a:p>
            <a:r>
              <a:rPr lang="en-IN" sz="2000" dirty="0">
                <a:latin typeface="Times New Roman" panose="02020603050405020304" pitchFamily="18" charset="0"/>
                <a:cs typeface="Times New Roman" panose="02020603050405020304" pitchFamily="18" charset="0"/>
              </a:rPr>
              <a:t>FastagFraudDetection.csv dataset containing transactional data related to </a:t>
            </a:r>
            <a:r>
              <a:rPr lang="en-IN" sz="2000" dirty="0" err="1">
                <a:latin typeface="Times New Roman" panose="02020603050405020304" pitchFamily="18" charset="0"/>
                <a:cs typeface="Times New Roman" panose="02020603050405020304" pitchFamily="18" charset="0"/>
              </a:rPr>
              <a:t>Fastag</a:t>
            </a:r>
            <a:r>
              <a:rPr lang="en-IN" sz="2000" dirty="0">
                <a:latin typeface="Times New Roman" panose="02020603050405020304" pitchFamily="18" charset="0"/>
                <a:cs typeface="Times New Roman" panose="02020603050405020304" pitchFamily="18" charset="0"/>
              </a:rPr>
              <a:t> usage.</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Tools and Technologies:</a:t>
            </a:r>
          </a:p>
          <a:p>
            <a:r>
              <a:rPr lang="en-IN" sz="2000" dirty="0">
                <a:latin typeface="Times New Roman" panose="02020603050405020304" pitchFamily="18" charset="0"/>
                <a:cs typeface="Times New Roman" panose="02020603050405020304" pitchFamily="18" charset="0"/>
              </a:rPr>
              <a:t>Python: Programming language used for data manipulation, preprocessing, and </a:t>
            </a:r>
            <a:r>
              <a:rPr lang="en-IN" sz="2000" dirty="0" err="1">
                <a:latin typeface="Times New Roman" panose="02020603050405020304" pitchFamily="18" charset="0"/>
                <a:cs typeface="Times New Roman" panose="02020603050405020304" pitchFamily="18" charset="0"/>
              </a:rPr>
              <a:t>modeling</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Scikit-learn: Machine learning library in Python for building predictive models.</a:t>
            </a:r>
          </a:p>
          <a:p>
            <a:r>
              <a:rPr lang="en-IN" sz="2000" dirty="0">
                <a:latin typeface="Times New Roman" panose="02020603050405020304" pitchFamily="18" charset="0"/>
                <a:cs typeface="Times New Roman" panose="02020603050405020304" pitchFamily="18" charset="0"/>
              </a:rPr>
              <a:t>Pandas: Python library for data manipulation and analysis.</a:t>
            </a:r>
          </a:p>
          <a:p>
            <a:r>
              <a:rPr lang="en-IN" sz="2000" dirty="0" err="1">
                <a:latin typeface="Times New Roman" panose="02020603050405020304" pitchFamily="18" charset="0"/>
                <a:cs typeface="Times New Roman" panose="02020603050405020304" pitchFamily="18" charset="0"/>
              </a:rPr>
              <a:t>Jupyter</a:t>
            </a:r>
            <a:r>
              <a:rPr lang="en-IN" sz="2000" dirty="0">
                <a:latin typeface="Times New Roman" panose="02020603050405020304" pitchFamily="18" charset="0"/>
                <a:cs typeface="Times New Roman" panose="02020603050405020304" pitchFamily="18" charset="0"/>
              </a:rPr>
              <a:t> Notebook (</a:t>
            </a:r>
            <a:r>
              <a:rPr lang="en-IN" sz="2000" dirty="0" err="1">
                <a:latin typeface="Times New Roman" panose="02020603050405020304" pitchFamily="18" charset="0"/>
                <a:cs typeface="Times New Roman" panose="02020603050405020304" pitchFamily="18" charset="0"/>
              </a:rPr>
              <a:t>Colab</a:t>
            </a:r>
            <a:r>
              <a:rPr lang="en-IN" sz="2000" dirty="0">
                <a:latin typeface="Times New Roman" panose="02020603050405020304" pitchFamily="18" charset="0"/>
                <a:cs typeface="Times New Roman" panose="02020603050405020304" pitchFamily="18" charset="0"/>
              </a:rPr>
              <a:t>): Interactive environment for Python programming and data analysis.</a:t>
            </a:r>
          </a:p>
          <a:p>
            <a:r>
              <a:rPr lang="en-IN" sz="2000" dirty="0" err="1">
                <a:latin typeface="Times New Roman" panose="02020603050405020304" pitchFamily="18" charset="0"/>
                <a:cs typeface="Times New Roman" panose="02020603050405020304" pitchFamily="18" charset="0"/>
              </a:rPr>
              <a:t>RandomForestClassifier</a:t>
            </a:r>
            <a:r>
              <a:rPr lang="en-IN" sz="2000" dirty="0">
                <a:latin typeface="Times New Roman" panose="02020603050405020304" pitchFamily="18" charset="0"/>
                <a:cs typeface="Times New Roman" panose="02020603050405020304" pitchFamily="18" charset="0"/>
              </a:rPr>
              <a:t>: Ensemble learning method used for classification tasks, chosen for its ability to handle complex data and feature interactions.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381000" y="9645355"/>
            <a:ext cx="19226510" cy="1535107"/>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91037" y="7505700"/>
            <a:ext cx="3282174" cy="6284767"/>
            <a:chOff x="76200" y="-936488"/>
            <a:chExt cx="873758" cy="1673088"/>
          </a:xfrm>
        </p:grpSpPr>
        <p:sp>
          <p:nvSpPr>
            <p:cNvPr id="13" name="Freeform 13"/>
            <p:cNvSpPr/>
            <p:nvPr/>
          </p:nvSpPr>
          <p:spPr>
            <a:xfrm>
              <a:off x="137158" y="-93648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txBody>
            <a:bodyPr/>
            <a:lstStyle/>
            <a:p>
              <a:endParaRPr lang="en-IN" dirty="0"/>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108601" y="7721007"/>
            <a:ext cx="2050916" cy="205091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81000" y="-359859"/>
            <a:ext cx="1565519" cy="156551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7598451" y="7629797"/>
            <a:ext cx="1565519" cy="156551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4447384" y="7211586"/>
            <a:ext cx="4628098" cy="4114800"/>
          </a:xfrm>
          <a:custGeom>
            <a:avLst/>
            <a:gdLst/>
            <a:ahLst/>
            <a:cxnLst/>
            <a:rect l="l" t="t" r="r" b="b"/>
            <a:pathLst>
              <a:path w="4628098" h="4114800">
                <a:moveTo>
                  <a:pt x="0" y="0"/>
                </a:moveTo>
                <a:lnTo>
                  <a:pt x="4628098" y="0"/>
                </a:lnTo>
                <a:lnTo>
                  <a:pt x="46280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3" name="TextBox 33"/>
          <p:cNvSpPr txBox="1"/>
          <p:nvPr/>
        </p:nvSpPr>
        <p:spPr>
          <a:xfrm>
            <a:off x="1556811" y="302226"/>
            <a:ext cx="7092683" cy="1919153"/>
          </a:xfrm>
          <a:prstGeom prst="rect">
            <a:avLst/>
          </a:prstGeom>
        </p:spPr>
        <p:txBody>
          <a:bodyPr lIns="0" tIns="0" rIns="0" bIns="0" rtlCol="0" anchor="t">
            <a:spAutoFit/>
          </a:bodyPr>
          <a:lstStyle/>
          <a:p>
            <a:pPr algn="l">
              <a:lnSpc>
                <a:spcPts val="15668"/>
              </a:lnSpc>
              <a:spcBef>
                <a:spcPct val="0"/>
              </a:spcBef>
            </a:pPr>
            <a:r>
              <a:rPr lang="en-US" sz="11191" dirty="0">
                <a:solidFill>
                  <a:srgbClr val="8F6234"/>
                </a:solidFill>
                <a:latin typeface="League Gothic"/>
              </a:rPr>
              <a:t>Data Exploration</a:t>
            </a:r>
          </a:p>
        </p:txBody>
      </p:sp>
      <p:sp>
        <p:nvSpPr>
          <p:cNvPr id="62" name="Freeform 62"/>
          <p:cNvSpPr/>
          <p:nvPr/>
        </p:nvSpPr>
        <p:spPr>
          <a:xfrm rot="1957934">
            <a:off x="9427927" y="6236933"/>
            <a:ext cx="1842335" cy="793879"/>
          </a:xfrm>
          <a:custGeom>
            <a:avLst/>
            <a:gdLst/>
            <a:ahLst/>
            <a:cxnLst/>
            <a:rect l="l" t="t" r="r" b="b"/>
            <a:pathLst>
              <a:path w="1842335" h="793879">
                <a:moveTo>
                  <a:pt x="0" y="0"/>
                </a:moveTo>
                <a:lnTo>
                  <a:pt x="1842335" y="0"/>
                </a:lnTo>
                <a:lnTo>
                  <a:pt x="1842335" y="793880"/>
                </a:lnTo>
                <a:lnTo>
                  <a:pt x="0" y="793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3" name="Freeform 63"/>
          <p:cNvSpPr/>
          <p:nvPr/>
        </p:nvSpPr>
        <p:spPr>
          <a:xfrm flipH="1">
            <a:off x="177713" y="151068"/>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4" name="Freeform 64"/>
          <p:cNvSpPr/>
          <p:nvPr/>
        </p:nvSpPr>
        <p:spPr>
          <a:xfrm>
            <a:off x="150880" y="8116511"/>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66" name="TextBox 65">
            <a:extLst>
              <a:ext uri="{FF2B5EF4-FFF2-40B4-BE49-F238E27FC236}">
                <a16:creationId xmlns:a16="http://schemas.microsoft.com/office/drawing/2014/main" id="{7FB383A0-CAAA-8076-E00A-4D499363A7DF}"/>
              </a:ext>
            </a:extLst>
          </p:cNvPr>
          <p:cNvSpPr txBox="1"/>
          <p:nvPr/>
        </p:nvSpPr>
        <p:spPr>
          <a:xfrm>
            <a:off x="343926" y="2434082"/>
            <a:ext cx="8419074" cy="5016758"/>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Overview:</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Perform initial exploration of the dataset to understand its structure and characteristics.</a:t>
            </a:r>
          </a:p>
          <a:p>
            <a:r>
              <a:rPr lang="en-US" sz="2000" b="1" dirty="0">
                <a:latin typeface="Times New Roman" panose="02020603050405020304" pitchFamily="18" charset="0"/>
                <a:cs typeface="Times New Roman" panose="02020603050405020304" pitchFamily="18" charset="0"/>
              </a:rPr>
              <a:t>Insights:</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Statistical Summary of Numerical Features:</a:t>
            </a:r>
            <a:endParaRPr lang="en-US" sz="2000" dirty="0">
              <a:latin typeface="Times New Roman" panose="02020603050405020304" pitchFamily="18" charset="0"/>
              <a:cs typeface="Times New Roman" panose="02020603050405020304" pitchFamily="18" charset="0"/>
            </a:endParaRPr>
          </a:p>
          <a:p>
            <a:pPr marL="1143000" lvl="2"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Review key statistics such as mean, median, min, max, and quartiles for features like Transaction Amount, Amount Paid, and others.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Distribution of Target Variable (Fraud Indicator):</a:t>
            </a:r>
            <a:endParaRPr lang="en-US" sz="2000" dirty="0">
              <a:latin typeface="Times New Roman" panose="02020603050405020304" pitchFamily="18" charset="0"/>
              <a:cs typeface="Times New Roman" panose="02020603050405020304" pitchFamily="18" charset="0"/>
            </a:endParaRPr>
          </a:p>
          <a:p>
            <a:pPr marL="1143000" lvl="2"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Visualize the distribution of the target variable 'Fraud Indicator' using a </a:t>
            </a:r>
            <a:r>
              <a:rPr lang="en-US" sz="2000" dirty="0" err="1">
                <a:latin typeface="Times New Roman" panose="02020603050405020304" pitchFamily="18" charset="0"/>
                <a:cs typeface="Times New Roman" panose="02020603050405020304" pitchFamily="18" charset="0"/>
              </a:rPr>
              <a:t>countplot</a:t>
            </a:r>
            <a:r>
              <a:rPr lang="en-US" sz="2000" dirty="0">
                <a:latin typeface="Times New Roman" panose="02020603050405020304" pitchFamily="18" charset="0"/>
                <a:cs typeface="Times New Roman" panose="02020603050405020304" pitchFamily="18" charset="0"/>
              </a:rPr>
              <a:t> to understand class balance (fraudulent vs. non-fraudulent transactions).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Distribution of Critical Features:</a:t>
            </a:r>
            <a:endParaRPr lang="en-US" sz="2000" dirty="0">
              <a:latin typeface="Times New Roman" panose="02020603050405020304" pitchFamily="18" charset="0"/>
              <a:cs typeface="Times New Roman" panose="02020603050405020304" pitchFamily="18" charset="0"/>
            </a:endParaRPr>
          </a:p>
          <a:p>
            <a:pPr marL="1143000" lvl="2"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Explore distributions of critical categorical features such as Vehicle Type and numerical features like Transaction Amount.</a:t>
            </a:r>
          </a:p>
          <a:p>
            <a:pPr marL="1143000" lvl="2"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Utilize </a:t>
            </a:r>
            <a:r>
              <a:rPr lang="en-US" sz="2000" dirty="0" err="1">
                <a:latin typeface="Times New Roman" panose="02020603050405020304" pitchFamily="18" charset="0"/>
                <a:cs typeface="Times New Roman" panose="02020603050405020304" pitchFamily="18" charset="0"/>
              </a:rPr>
              <a:t>countplots</a:t>
            </a:r>
            <a:r>
              <a:rPr lang="en-US" sz="2000" dirty="0">
                <a:latin typeface="Times New Roman" panose="02020603050405020304" pitchFamily="18" charset="0"/>
                <a:cs typeface="Times New Roman" panose="02020603050405020304" pitchFamily="18" charset="0"/>
              </a:rPr>
              <a:t> and histograms to visualize these distributions and identify any patterns or outliers.</a:t>
            </a:r>
          </a:p>
        </p:txBody>
      </p:sp>
      <p:pic>
        <p:nvPicPr>
          <p:cNvPr id="68" name="Picture 67">
            <a:extLst>
              <a:ext uri="{FF2B5EF4-FFF2-40B4-BE49-F238E27FC236}">
                <a16:creationId xmlns:a16="http://schemas.microsoft.com/office/drawing/2014/main" id="{47436DA6-F439-DFB9-F908-863BB93F89F4}"/>
              </a:ext>
            </a:extLst>
          </p:cNvPr>
          <p:cNvPicPr>
            <a:picLocks noChangeAspect="1"/>
          </p:cNvPicPr>
          <p:nvPr/>
        </p:nvPicPr>
        <p:blipFill>
          <a:blip r:embed="rId10"/>
          <a:stretch>
            <a:fillRect/>
          </a:stretch>
        </p:blipFill>
        <p:spPr>
          <a:xfrm>
            <a:off x="9447774" y="1443454"/>
            <a:ext cx="8651005" cy="73576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817784" y="9334500"/>
            <a:ext cx="19443852" cy="1352421"/>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304800" y="2247901"/>
            <a:ext cx="5638800" cy="6134496"/>
            <a:chOff x="0" y="0"/>
            <a:chExt cx="1113831" cy="595238"/>
          </a:xfrm>
        </p:grpSpPr>
        <p:sp>
          <p:nvSpPr>
            <p:cNvPr id="26" name="Freeform 26"/>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27" name="TextBox 27"/>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019803" y="0"/>
            <a:ext cx="7092683" cy="1919153"/>
          </a:xfrm>
          <a:prstGeom prst="rect">
            <a:avLst/>
          </a:prstGeom>
        </p:spPr>
        <p:txBody>
          <a:bodyPr lIns="0" tIns="0" rIns="0" bIns="0" rtlCol="0" anchor="t">
            <a:spAutoFit/>
          </a:bodyPr>
          <a:lstStyle/>
          <a:p>
            <a:pPr algn="l">
              <a:lnSpc>
                <a:spcPts val="15668"/>
              </a:lnSpc>
              <a:spcBef>
                <a:spcPct val="0"/>
              </a:spcBef>
            </a:pPr>
            <a:r>
              <a:rPr lang="en-US" sz="11191" dirty="0">
                <a:solidFill>
                  <a:srgbClr val="8F6234"/>
                </a:solidFill>
                <a:latin typeface="League Gothic"/>
              </a:rPr>
              <a:t>Data Exploration</a:t>
            </a:r>
          </a:p>
        </p:txBody>
      </p:sp>
      <p:pic>
        <p:nvPicPr>
          <p:cNvPr id="66" name="Picture 65">
            <a:extLst>
              <a:ext uri="{FF2B5EF4-FFF2-40B4-BE49-F238E27FC236}">
                <a16:creationId xmlns:a16="http://schemas.microsoft.com/office/drawing/2014/main" id="{FB3E79D0-1FE9-23BA-D112-60CAE5D5C6F3}"/>
              </a:ext>
            </a:extLst>
          </p:cNvPr>
          <p:cNvPicPr>
            <a:picLocks noChangeAspect="1"/>
          </p:cNvPicPr>
          <p:nvPr/>
        </p:nvPicPr>
        <p:blipFill>
          <a:blip r:embed="rId2"/>
          <a:stretch>
            <a:fillRect/>
          </a:stretch>
        </p:blipFill>
        <p:spPr>
          <a:xfrm>
            <a:off x="705394" y="2849415"/>
            <a:ext cx="4953001" cy="4739425"/>
          </a:xfrm>
          <a:prstGeom prst="rect">
            <a:avLst/>
          </a:prstGeom>
        </p:spPr>
      </p:pic>
      <p:grpSp>
        <p:nvGrpSpPr>
          <p:cNvPr id="67" name="Group 25">
            <a:extLst>
              <a:ext uri="{FF2B5EF4-FFF2-40B4-BE49-F238E27FC236}">
                <a16:creationId xmlns:a16="http://schemas.microsoft.com/office/drawing/2014/main" id="{DE4A3934-AB57-525C-07B3-1DB1582A50D1}"/>
              </a:ext>
            </a:extLst>
          </p:cNvPr>
          <p:cNvGrpSpPr/>
          <p:nvPr/>
        </p:nvGrpSpPr>
        <p:grpSpPr>
          <a:xfrm>
            <a:off x="12268198" y="2247901"/>
            <a:ext cx="5638800" cy="6134496"/>
            <a:chOff x="0" y="0"/>
            <a:chExt cx="1113831" cy="595238"/>
          </a:xfrm>
        </p:grpSpPr>
        <p:sp>
          <p:nvSpPr>
            <p:cNvPr id="68" name="Freeform 26">
              <a:extLst>
                <a:ext uri="{FF2B5EF4-FFF2-40B4-BE49-F238E27FC236}">
                  <a16:creationId xmlns:a16="http://schemas.microsoft.com/office/drawing/2014/main" id="{F54347D9-79CC-3252-349B-ED1D96B6CA1E}"/>
                </a:ext>
              </a:extLst>
            </p:cNvPr>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69" name="TextBox 27">
              <a:extLst>
                <a:ext uri="{FF2B5EF4-FFF2-40B4-BE49-F238E27FC236}">
                  <a16:creationId xmlns:a16="http://schemas.microsoft.com/office/drawing/2014/main" id="{1FF9ADA7-4184-D178-AB86-0702F2716F83}"/>
                </a:ext>
              </a:extLst>
            </p:cNvPr>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grpSp>
        <p:nvGrpSpPr>
          <p:cNvPr id="70" name="Group 25">
            <a:extLst>
              <a:ext uri="{FF2B5EF4-FFF2-40B4-BE49-F238E27FC236}">
                <a16:creationId xmlns:a16="http://schemas.microsoft.com/office/drawing/2014/main" id="{49E4EE84-6AE9-3BB9-2D0C-B0DC7BCF3E6E}"/>
              </a:ext>
            </a:extLst>
          </p:cNvPr>
          <p:cNvGrpSpPr/>
          <p:nvPr/>
        </p:nvGrpSpPr>
        <p:grpSpPr>
          <a:xfrm>
            <a:off x="6286499" y="2247901"/>
            <a:ext cx="5638800" cy="6134496"/>
            <a:chOff x="0" y="0"/>
            <a:chExt cx="1113831" cy="595238"/>
          </a:xfrm>
        </p:grpSpPr>
        <p:sp>
          <p:nvSpPr>
            <p:cNvPr id="71" name="Freeform 26">
              <a:extLst>
                <a:ext uri="{FF2B5EF4-FFF2-40B4-BE49-F238E27FC236}">
                  <a16:creationId xmlns:a16="http://schemas.microsoft.com/office/drawing/2014/main" id="{71832B44-369D-08F0-10AB-2D8E7E89B128}"/>
                </a:ext>
              </a:extLst>
            </p:cNvPr>
            <p:cNvSpPr/>
            <p:nvPr/>
          </p:nvSpPr>
          <p:spPr>
            <a:xfrm>
              <a:off x="0" y="0"/>
              <a:ext cx="1113831" cy="595238"/>
            </a:xfrm>
            <a:custGeom>
              <a:avLst/>
              <a:gdLst/>
              <a:ahLst/>
              <a:cxnLst/>
              <a:rect l="l" t="t" r="r" b="b"/>
              <a:pathLst>
                <a:path w="1113831" h="595238">
                  <a:moveTo>
                    <a:pt x="36613" y="0"/>
                  </a:moveTo>
                  <a:lnTo>
                    <a:pt x="1077218" y="0"/>
                  </a:lnTo>
                  <a:cubicBezTo>
                    <a:pt x="1097439" y="0"/>
                    <a:pt x="1113831" y="16392"/>
                    <a:pt x="1113831" y="36613"/>
                  </a:cubicBezTo>
                  <a:lnTo>
                    <a:pt x="1113831" y="558625"/>
                  </a:lnTo>
                  <a:cubicBezTo>
                    <a:pt x="1113831" y="578846"/>
                    <a:pt x="1097439" y="595238"/>
                    <a:pt x="1077218" y="595238"/>
                  </a:cubicBezTo>
                  <a:lnTo>
                    <a:pt x="36613" y="595238"/>
                  </a:lnTo>
                  <a:cubicBezTo>
                    <a:pt x="16392" y="595238"/>
                    <a:pt x="0" y="578846"/>
                    <a:pt x="0" y="558625"/>
                  </a:cubicBezTo>
                  <a:lnTo>
                    <a:pt x="0" y="36613"/>
                  </a:lnTo>
                  <a:cubicBezTo>
                    <a:pt x="0" y="16392"/>
                    <a:pt x="16392" y="0"/>
                    <a:pt x="36613" y="0"/>
                  </a:cubicBezTo>
                  <a:close/>
                </a:path>
              </a:pathLst>
            </a:custGeom>
            <a:solidFill>
              <a:srgbClr val="FFEFD4"/>
            </a:solidFill>
            <a:ln cap="sq">
              <a:noFill/>
              <a:prstDash val="solid"/>
              <a:miter/>
            </a:ln>
          </p:spPr>
        </p:sp>
        <p:sp>
          <p:nvSpPr>
            <p:cNvPr id="72" name="TextBox 27">
              <a:extLst>
                <a:ext uri="{FF2B5EF4-FFF2-40B4-BE49-F238E27FC236}">
                  <a16:creationId xmlns:a16="http://schemas.microsoft.com/office/drawing/2014/main" id="{33B183B3-A740-2580-607A-ACAD5D47FB34}"/>
                </a:ext>
              </a:extLst>
            </p:cNvPr>
            <p:cNvSpPr txBox="1"/>
            <p:nvPr/>
          </p:nvSpPr>
          <p:spPr>
            <a:xfrm>
              <a:off x="0" y="-47625"/>
              <a:ext cx="1113831" cy="642863"/>
            </a:xfrm>
            <a:prstGeom prst="rect">
              <a:avLst/>
            </a:prstGeom>
          </p:spPr>
          <p:txBody>
            <a:bodyPr lIns="50800" tIns="50800" rIns="50800" bIns="50800" rtlCol="0" anchor="ctr"/>
            <a:lstStyle/>
            <a:p>
              <a:pPr algn="ctr">
                <a:lnSpc>
                  <a:spcPts val="2659"/>
                </a:lnSpc>
              </a:pPr>
              <a:endParaRPr/>
            </a:p>
          </p:txBody>
        </p:sp>
      </p:grpSp>
      <p:pic>
        <p:nvPicPr>
          <p:cNvPr id="74" name="Picture 73">
            <a:extLst>
              <a:ext uri="{FF2B5EF4-FFF2-40B4-BE49-F238E27FC236}">
                <a16:creationId xmlns:a16="http://schemas.microsoft.com/office/drawing/2014/main" id="{9B3F432E-B432-DA01-9517-0BEF92BCE1AF}"/>
              </a:ext>
            </a:extLst>
          </p:cNvPr>
          <p:cNvPicPr>
            <a:picLocks noChangeAspect="1"/>
          </p:cNvPicPr>
          <p:nvPr/>
        </p:nvPicPr>
        <p:blipFill>
          <a:blip r:embed="rId3"/>
          <a:stretch>
            <a:fillRect/>
          </a:stretch>
        </p:blipFill>
        <p:spPr>
          <a:xfrm>
            <a:off x="6629400" y="2726261"/>
            <a:ext cx="4953000" cy="4686954"/>
          </a:xfrm>
          <a:prstGeom prst="rect">
            <a:avLst/>
          </a:prstGeom>
        </p:spPr>
      </p:pic>
      <p:pic>
        <p:nvPicPr>
          <p:cNvPr id="76" name="Picture 75">
            <a:extLst>
              <a:ext uri="{FF2B5EF4-FFF2-40B4-BE49-F238E27FC236}">
                <a16:creationId xmlns:a16="http://schemas.microsoft.com/office/drawing/2014/main" id="{63F9127E-08C2-B59F-A685-38BF371133D4}"/>
              </a:ext>
            </a:extLst>
          </p:cNvPr>
          <p:cNvPicPr>
            <a:picLocks noChangeAspect="1"/>
          </p:cNvPicPr>
          <p:nvPr/>
        </p:nvPicPr>
        <p:blipFill>
          <a:blip r:embed="rId4"/>
          <a:stretch>
            <a:fillRect/>
          </a:stretch>
        </p:blipFill>
        <p:spPr>
          <a:xfrm>
            <a:off x="12575177" y="2750214"/>
            <a:ext cx="5067301" cy="4648849"/>
          </a:xfrm>
          <a:prstGeom prst="rect">
            <a:avLst/>
          </a:prstGeom>
        </p:spPr>
      </p:pic>
    </p:spTree>
    <p:extLst>
      <p:ext uri="{BB962C8B-B14F-4D97-AF65-F5344CB8AC3E}">
        <p14:creationId xmlns:p14="http://schemas.microsoft.com/office/powerpoint/2010/main" val="1643251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68" name="TextBox 67">
            <a:extLst>
              <a:ext uri="{FF2B5EF4-FFF2-40B4-BE49-F238E27FC236}">
                <a16:creationId xmlns:a16="http://schemas.microsoft.com/office/drawing/2014/main" id="{2451349E-44EA-70A7-C778-C0CA855FEDC3}"/>
              </a:ext>
            </a:extLst>
          </p:cNvPr>
          <p:cNvSpPr txBox="1"/>
          <p:nvPr/>
        </p:nvSpPr>
        <p:spPr>
          <a:xfrm>
            <a:off x="3777126" y="6553200"/>
            <a:ext cx="11658600" cy="4572000"/>
          </a:xfrm>
          <a:prstGeom prst="rect">
            <a:avLst/>
          </a:prstGeom>
          <a:noFill/>
        </p:spPr>
        <p:txBody>
          <a:bodyPr wrap="square" rtlCol="0">
            <a:spAutoFit/>
          </a:bodyPr>
          <a:lstStyle/>
          <a:p>
            <a:endParaRPr lang="en-IN" dirty="0"/>
          </a:p>
        </p:txBody>
      </p:sp>
      <p:sp>
        <p:nvSpPr>
          <p:cNvPr id="69" name="Rectangle 3">
            <a:extLst>
              <a:ext uri="{FF2B5EF4-FFF2-40B4-BE49-F238E27FC236}">
                <a16:creationId xmlns:a16="http://schemas.microsoft.com/office/drawing/2014/main" id="{E5289012-C0D6-2221-2B4A-ECA9AA7476E7}"/>
              </a:ext>
            </a:extLst>
          </p:cNvPr>
          <p:cNvSpPr>
            <a:spLocks noChangeArrowheads="1"/>
          </p:cNvSpPr>
          <p:nvPr/>
        </p:nvSpPr>
        <p:spPr bwMode="auto">
          <a:xfrm>
            <a:off x="298201" y="1324019"/>
            <a:ext cx="9738428"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Handling Missing Data:</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Drop rows with missing target values (Fraud Indicator) to ensure data integrity.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Fill missing values in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FastagID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'Unknown' or appropriate method to maintain completeness.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Engineering:</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Extract Latitude and Longitude from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Geographical_Location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enhance spatial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Derive 'Day', 'Month', and 'Hour' features from 'Timestamp' to capture temporal patterns in transactions.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Encoding:</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Utilize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OneHotEncoder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convert categorical variables into numerical representations suitable for machine learning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categorical features like 'Vehicle Type' and 'Lane Type' are encoded appropriately for model compatibility.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TextBox 33">
            <a:extLst>
              <a:ext uri="{FF2B5EF4-FFF2-40B4-BE49-F238E27FC236}">
                <a16:creationId xmlns:a16="http://schemas.microsoft.com/office/drawing/2014/main" id="{7FE0F123-BBF6-0BC4-B27A-DDB5081A19DC}"/>
              </a:ext>
            </a:extLst>
          </p:cNvPr>
          <p:cNvSpPr txBox="1"/>
          <p:nvPr/>
        </p:nvSpPr>
        <p:spPr>
          <a:xfrm>
            <a:off x="5791200" y="-177199"/>
            <a:ext cx="11468100" cy="1890326"/>
          </a:xfrm>
          <a:prstGeom prst="rect">
            <a:avLst/>
          </a:prstGeom>
        </p:spPr>
        <p:txBody>
          <a:bodyPr wrap="square" lIns="0" tIns="0" rIns="0" bIns="0" rtlCol="0" anchor="t">
            <a:spAutoFit/>
          </a:bodyPr>
          <a:lstStyle/>
          <a:p>
            <a:pPr algn="l">
              <a:lnSpc>
                <a:spcPts val="15668"/>
              </a:lnSpc>
              <a:spcBef>
                <a:spcPct val="0"/>
              </a:spcBef>
            </a:pPr>
            <a:r>
              <a:rPr lang="en-US" sz="11191" dirty="0">
                <a:solidFill>
                  <a:srgbClr val="8F6234"/>
                </a:solidFill>
                <a:latin typeface="League Gothic"/>
              </a:rPr>
              <a:t>Data Preprocessing</a:t>
            </a:r>
          </a:p>
        </p:txBody>
      </p:sp>
      <p:pic>
        <p:nvPicPr>
          <p:cNvPr id="74" name="Picture 73">
            <a:extLst>
              <a:ext uri="{FF2B5EF4-FFF2-40B4-BE49-F238E27FC236}">
                <a16:creationId xmlns:a16="http://schemas.microsoft.com/office/drawing/2014/main" id="{FAF2B8CE-957E-F881-A06D-73A5405D8412}"/>
              </a:ext>
            </a:extLst>
          </p:cNvPr>
          <p:cNvPicPr>
            <a:picLocks noChangeAspect="1"/>
          </p:cNvPicPr>
          <p:nvPr/>
        </p:nvPicPr>
        <p:blipFill>
          <a:blip r:embed="rId2"/>
          <a:stretch>
            <a:fillRect/>
          </a:stretch>
        </p:blipFill>
        <p:spPr>
          <a:xfrm>
            <a:off x="10058400" y="2227329"/>
            <a:ext cx="7949688" cy="7969257"/>
          </a:xfrm>
          <a:prstGeom prst="rect">
            <a:avLst/>
          </a:prstGeom>
        </p:spPr>
      </p:pic>
      <p:pic>
        <p:nvPicPr>
          <p:cNvPr id="76" name="Picture 75">
            <a:extLst>
              <a:ext uri="{FF2B5EF4-FFF2-40B4-BE49-F238E27FC236}">
                <a16:creationId xmlns:a16="http://schemas.microsoft.com/office/drawing/2014/main" id="{D0C94A1B-1B69-0381-A086-3F5B9F76C1E2}"/>
              </a:ext>
            </a:extLst>
          </p:cNvPr>
          <p:cNvPicPr>
            <a:picLocks noChangeAspect="1"/>
          </p:cNvPicPr>
          <p:nvPr/>
        </p:nvPicPr>
        <p:blipFill>
          <a:blip r:embed="rId3"/>
          <a:stretch>
            <a:fillRect/>
          </a:stretch>
        </p:blipFill>
        <p:spPr>
          <a:xfrm>
            <a:off x="319972" y="5980985"/>
            <a:ext cx="9308225" cy="4215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381000" y="8044686"/>
            <a:ext cx="4484627" cy="448462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209800" y="-1312356"/>
            <a:ext cx="4275928" cy="427592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2767889" y="-1002258"/>
            <a:ext cx="13773317" cy="3131050"/>
          </a:xfrm>
          <a:prstGeom prst="rect">
            <a:avLst/>
          </a:prstGeom>
        </p:spPr>
        <p:txBody>
          <a:bodyPr wrap="square" lIns="0" tIns="0" rIns="0" bIns="0" rtlCol="0" anchor="t">
            <a:spAutoFit/>
          </a:bodyPr>
          <a:lstStyle/>
          <a:p>
            <a:pPr algn="l">
              <a:lnSpc>
                <a:spcPts val="28597"/>
              </a:lnSpc>
              <a:spcBef>
                <a:spcPct val="0"/>
              </a:spcBef>
            </a:pPr>
            <a:r>
              <a:rPr lang="en-US" sz="11190" dirty="0">
                <a:solidFill>
                  <a:srgbClr val="8F6234"/>
                </a:solidFill>
                <a:latin typeface="League Gothic"/>
              </a:rPr>
              <a:t>Model Training</a:t>
            </a:r>
          </a:p>
        </p:txBody>
      </p:sp>
      <p:sp>
        <p:nvSpPr>
          <p:cNvPr id="29" name="Freeform 29"/>
          <p:cNvSpPr/>
          <p:nvPr/>
        </p:nvSpPr>
        <p:spPr>
          <a:xfrm flipH="1">
            <a:off x="221310" y="449344"/>
            <a:ext cx="1572574" cy="1679448"/>
          </a:xfrm>
          <a:custGeom>
            <a:avLst/>
            <a:gdLst/>
            <a:ahLst/>
            <a:cxnLst/>
            <a:rect l="l" t="t" r="r" b="b"/>
            <a:pathLst>
              <a:path w="1572574" h="1679448">
                <a:moveTo>
                  <a:pt x="1572575" y="0"/>
                </a:moveTo>
                <a:lnTo>
                  <a:pt x="0" y="0"/>
                </a:lnTo>
                <a:lnTo>
                  <a:pt x="0" y="1679448"/>
                </a:lnTo>
                <a:lnTo>
                  <a:pt x="1572575" y="1679448"/>
                </a:lnTo>
                <a:lnTo>
                  <a:pt x="157257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2">
            <a:extLst>
              <a:ext uri="{FF2B5EF4-FFF2-40B4-BE49-F238E27FC236}">
                <a16:creationId xmlns:a16="http://schemas.microsoft.com/office/drawing/2014/main" id="{EEAD4A8A-A6EE-78C8-7390-83A0A0CE9BBB}"/>
              </a:ext>
            </a:extLst>
          </p:cNvPr>
          <p:cNvSpPr txBox="1"/>
          <p:nvPr/>
        </p:nvSpPr>
        <p:spPr>
          <a:xfrm>
            <a:off x="762000" y="2999525"/>
            <a:ext cx="8686800" cy="532453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Model: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RandomForestClassifier</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Ensemble learning method that fits multiple decision tree classifiers on various sub-samples of the dataset and uses averaging to improve predictive accuracy and control over-fitting.</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Training Process: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Split Data:</a:t>
            </a:r>
            <a:r>
              <a:rPr lang="en-US" sz="2000" dirty="0">
                <a:latin typeface="Times New Roman" panose="02020603050405020304" pitchFamily="18" charset="0"/>
                <a:cs typeface="Times New Roman" panose="02020603050405020304" pitchFamily="18" charset="0"/>
              </a:rPr>
              <a:t> Divide the preprocessed data into training and test sets (e.g., 80% for training, 20% for testing) using </a:t>
            </a:r>
            <a:r>
              <a:rPr lang="en-US" sz="2000" dirty="0" err="1">
                <a:latin typeface="Times New Roman" panose="02020603050405020304" pitchFamily="18" charset="0"/>
                <a:cs typeface="Times New Roman" panose="02020603050405020304" pitchFamily="18" charset="0"/>
              </a:rPr>
              <a:t>train_test_split</a:t>
            </a:r>
            <a:r>
              <a:rPr lang="en-US" sz="2000" dirty="0">
                <a:latin typeface="Times New Roman" panose="02020603050405020304" pitchFamily="18" charset="0"/>
                <a:cs typeface="Times New Roman" panose="02020603050405020304" pitchFamily="18" charset="0"/>
              </a:rPr>
              <a:t> function from </a:t>
            </a:r>
            <a:r>
              <a:rPr lang="en-US" sz="2000" dirty="0" err="1">
                <a:latin typeface="Times New Roman" panose="02020603050405020304" pitchFamily="18" charset="0"/>
                <a:cs typeface="Times New Roman" panose="02020603050405020304" pitchFamily="18" charset="0"/>
              </a:rPr>
              <a:t>sklearn.model_selection</a:t>
            </a:r>
            <a:r>
              <a:rPr lang="en-US" sz="20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Fit </a:t>
            </a:r>
            <a:r>
              <a:rPr lang="en-US" sz="2000" b="1" dirty="0" err="1">
                <a:latin typeface="Times New Roman" panose="02020603050405020304" pitchFamily="18" charset="0"/>
                <a:cs typeface="Times New Roman" panose="02020603050405020304" pitchFamily="18" charset="0"/>
              </a:rPr>
              <a:t>RandomForestClassifier</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Train the </a:t>
            </a:r>
            <a:r>
              <a:rPr lang="en-US" sz="2000" dirty="0" err="1">
                <a:latin typeface="Times New Roman" panose="02020603050405020304" pitchFamily="18" charset="0"/>
                <a:cs typeface="Times New Roman" panose="02020603050405020304" pitchFamily="18" charset="0"/>
              </a:rPr>
              <a:t>RandomForestClassifier</a:t>
            </a:r>
            <a:r>
              <a:rPr lang="en-US" sz="2000" dirty="0">
                <a:latin typeface="Times New Roman" panose="02020603050405020304" pitchFamily="18" charset="0"/>
                <a:cs typeface="Times New Roman" panose="02020603050405020304" pitchFamily="18" charset="0"/>
              </a:rPr>
              <a:t> on the selected features derived from the preprocessing stage. This includes numerical features (scaled) and encoded categorical features.</a:t>
            </a:r>
          </a:p>
          <a:p>
            <a:r>
              <a:rPr lang="en-US" sz="2000" b="1" dirty="0">
                <a:latin typeface="Times New Roman" panose="02020603050405020304" pitchFamily="18" charset="0"/>
                <a:cs typeface="Times New Roman" panose="02020603050405020304" pitchFamily="18" charset="0"/>
              </a:rPr>
              <a:t>Evaluate Model Performance: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 </a:t>
            </a:r>
            <a:r>
              <a:rPr lang="en-US" sz="2000" dirty="0" err="1">
                <a:latin typeface="Times New Roman" panose="02020603050405020304" pitchFamily="18" charset="0"/>
                <a:cs typeface="Times New Roman" panose="02020603050405020304" pitchFamily="18" charset="0"/>
              </a:rPr>
              <a:t>classification_report</a:t>
            </a:r>
            <a:r>
              <a:rPr lang="en-US" sz="2000" dirty="0">
                <a:latin typeface="Times New Roman" panose="02020603050405020304" pitchFamily="18" charset="0"/>
                <a:cs typeface="Times New Roman" panose="02020603050405020304" pitchFamily="18" charset="0"/>
              </a:rPr>
              <a:t> to generate a comprehensive report of precision, recall, F1-score, and support for each class (fraudulent and non-fraudulent).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Calculate the ROC AUC score to measure the model's ability to distinguish between classes and assess overall performance.</a:t>
            </a:r>
          </a:p>
        </p:txBody>
      </p:sp>
      <p:pic>
        <p:nvPicPr>
          <p:cNvPr id="35" name="Picture 34">
            <a:extLst>
              <a:ext uri="{FF2B5EF4-FFF2-40B4-BE49-F238E27FC236}">
                <a16:creationId xmlns:a16="http://schemas.microsoft.com/office/drawing/2014/main" id="{EE108917-6E1D-861C-5A5A-2BAB6F19F2BE}"/>
              </a:ext>
            </a:extLst>
          </p:cNvPr>
          <p:cNvPicPr>
            <a:picLocks noChangeAspect="1"/>
          </p:cNvPicPr>
          <p:nvPr/>
        </p:nvPicPr>
        <p:blipFill>
          <a:blip r:embed="rId4"/>
          <a:stretch>
            <a:fillRect/>
          </a:stretch>
        </p:blipFill>
        <p:spPr>
          <a:xfrm>
            <a:off x="9670923" y="1562100"/>
            <a:ext cx="8395767" cy="85253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691665" y="9406109"/>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881394" y="5556652"/>
            <a:ext cx="2740577" cy="274057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15376" y="6904237"/>
            <a:ext cx="2740577" cy="27405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412190" y="7442860"/>
            <a:ext cx="2094831" cy="209483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4801693" y="5828338"/>
            <a:ext cx="1926929" cy="192692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2748953" y="6285251"/>
            <a:ext cx="3831017" cy="3349774"/>
          </a:xfrm>
          <a:custGeom>
            <a:avLst/>
            <a:gdLst/>
            <a:ahLst/>
            <a:cxnLst/>
            <a:rect l="l" t="t" r="r" b="b"/>
            <a:pathLst>
              <a:path w="5550107" h="4763001">
                <a:moveTo>
                  <a:pt x="0" y="0"/>
                </a:moveTo>
                <a:lnTo>
                  <a:pt x="5550106" y="0"/>
                </a:lnTo>
                <a:lnTo>
                  <a:pt x="5550106" y="4763001"/>
                </a:lnTo>
                <a:lnTo>
                  <a:pt x="0" y="4763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7" name="TextBox 27"/>
          <p:cNvSpPr txBox="1"/>
          <p:nvPr/>
        </p:nvSpPr>
        <p:spPr>
          <a:xfrm>
            <a:off x="894545" y="-26672"/>
            <a:ext cx="16230600" cy="2066844"/>
          </a:xfrm>
          <a:prstGeom prst="rect">
            <a:avLst/>
          </a:prstGeom>
        </p:spPr>
        <p:txBody>
          <a:bodyPr lIns="0" tIns="0" rIns="0" bIns="0" rtlCol="0" anchor="t">
            <a:spAutoFit/>
          </a:bodyPr>
          <a:lstStyle/>
          <a:p>
            <a:pPr algn="ctr">
              <a:lnSpc>
                <a:spcPts val="16800"/>
              </a:lnSpc>
              <a:spcBef>
                <a:spcPct val="0"/>
              </a:spcBef>
            </a:pPr>
            <a:r>
              <a:rPr lang="en-US" sz="12000" dirty="0">
                <a:solidFill>
                  <a:srgbClr val="8F6234"/>
                </a:solidFill>
                <a:latin typeface="League Gothic"/>
              </a:rPr>
              <a:t>Model Evaluation</a:t>
            </a:r>
          </a:p>
        </p:txBody>
      </p:sp>
      <p:sp>
        <p:nvSpPr>
          <p:cNvPr id="30" name="Freeform 30"/>
          <p:cNvSpPr/>
          <p:nvPr/>
        </p:nvSpPr>
        <p:spPr>
          <a:xfrm rot="-2166887">
            <a:off x="2220844" y="5776838"/>
            <a:ext cx="2254244" cy="971374"/>
          </a:xfrm>
          <a:custGeom>
            <a:avLst/>
            <a:gdLst/>
            <a:ahLst/>
            <a:cxnLst/>
            <a:rect l="l" t="t" r="r" b="b"/>
            <a:pathLst>
              <a:path w="2254244" h="971374">
                <a:moveTo>
                  <a:pt x="0" y="0"/>
                </a:moveTo>
                <a:lnTo>
                  <a:pt x="2254244" y="0"/>
                </a:lnTo>
                <a:lnTo>
                  <a:pt x="2254244"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31" name="Freeform 31"/>
          <p:cNvSpPr/>
          <p:nvPr/>
        </p:nvSpPr>
        <p:spPr>
          <a:xfrm flipH="1">
            <a:off x="6022697" y="6076808"/>
            <a:ext cx="814201" cy="869535"/>
          </a:xfrm>
          <a:custGeom>
            <a:avLst/>
            <a:gdLst/>
            <a:ahLst/>
            <a:cxnLst/>
            <a:rect l="l" t="t" r="r" b="b"/>
            <a:pathLst>
              <a:path w="814201" h="869535">
                <a:moveTo>
                  <a:pt x="814201" y="0"/>
                </a:moveTo>
                <a:lnTo>
                  <a:pt x="0" y="0"/>
                </a:lnTo>
                <a:lnTo>
                  <a:pt x="0" y="869535"/>
                </a:lnTo>
                <a:lnTo>
                  <a:pt x="814201" y="869535"/>
                </a:lnTo>
                <a:lnTo>
                  <a:pt x="814201"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32" name="Freeform 32"/>
          <p:cNvSpPr/>
          <p:nvPr/>
        </p:nvSpPr>
        <p:spPr>
          <a:xfrm flipH="1">
            <a:off x="6739740" y="8154476"/>
            <a:ext cx="669085" cy="819503"/>
          </a:xfrm>
          <a:custGeom>
            <a:avLst/>
            <a:gdLst/>
            <a:ahLst/>
            <a:cxnLst/>
            <a:rect l="l" t="t" r="r" b="b"/>
            <a:pathLst>
              <a:path w="669085" h="714557">
                <a:moveTo>
                  <a:pt x="669085" y="0"/>
                </a:moveTo>
                <a:lnTo>
                  <a:pt x="0" y="0"/>
                </a:lnTo>
                <a:lnTo>
                  <a:pt x="0" y="714557"/>
                </a:lnTo>
                <a:lnTo>
                  <a:pt x="669085" y="714557"/>
                </a:lnTo>
                <a:lnTo>
                  <a:pt x="66908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3">
            <a:extLst>
              <a:ext uri="{FF2B5EF4-FFF2-40B4-BE49-F238E27FC236}">
                <a16:creationId xmlns:a16="http://schemas.microsoft.com/office/drawing/2014/main" id="{5DEF705C-DBC8-0144-5A5E-C525B8200F2B}"/>
              </a:ext>
            </a:extLst>
          </p:cNvPr>
          <p:cNvSpPr txBox="1"/>
          <p:nvPr/>
        </p:nvSpPr>
        <p:spPr>
          <a:xfrm>
            <a:off x="700185" y="1907063"/>
            <a:ext cx="16619320" cy="347787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Performance Metrics:</a:t>
            </a:r>
          </a:p>
          <a:p>
            <a:r>
              <a:rPr lang="en-IN" sz="2000" b="1" dirty="0">
                <a:latin typeface="Times New Roman" panose="02020603050405020304" pitchFamily="18" charset="0"/>
                <a:cs typeface="Times New Roman" panose="02020603050405020304" pitchFamily="18" charset="0"/>
              </a:rPr>
              <a:t>Classification Report: </a:t>
            </a:r>
            <a:r>
              <a:rPr lang="en-IN" sz="2000" dirty="0">
                <a:latin typeface="Times New Roman" panose="02020603050405020304" pitchFamily="18" charset="0"/>
                <a:cs typeface="Times New Roman" panose="02020603050405020304" pitchFamily="18" charset="0"/>
              </a:rPr>
              <a:t>Provides detailed evaluation metrics including Precision, Recall, F1-score, and Support for each class (fraudulent and non-fraudulent).</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Precision</a:t>
            </a:r>
            <a:r>
              <a:rPr lang="en-IN" sz="2000" dirty="0">
                <a:latin typeface="Times New Roman" panose="02020603050405020304" pitchFamily="18" charset="0"/>
                <a:cs typeface="Times New Roman" panose="02020603050405020304" pitchFamily="18" charset="0"/>
              </a:rPr>
              <a:t>: Proportion of correctly predicted positive cases among all predicted positive cases.</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Recall: </a:t>
            </a:r>
            <a:r>
              <a:rPr lang="en-IN" sz="2000" dirty="0">
                <a:latin typeface="Times New Roman" panose="02020603050405020304" pitchFamily="18" charset="0"/>
                <a:cs typeface="Times New Roman" panose="02020603050405020304" pitchFamily="18" charset="0"/>
              </a:rPr>
              <a:t>Proportion of correctly predicted positive cases among all actual positive cases.</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F1-score: </a:t>
            </a:r>
            <a:r>
              <a:rPr lang="en-IN" sz="2000" dirty="0">
                <a:latin typeface="Times New Roman" panose="02020603050405020304" pitchFamily="18" charset="0"/>
                <a:cs typeface="Times New Roman" panose="02020603050405020304" pitchFamily="18" charset="0"/>
              </a:rPr>
              <a:t>Harmonic mean of precision and recall, providing a balanced measure.</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ROC AUC Score: </a:t>
            </a:r>
            <a:r>
              <a:rPr lang="en-IN" sz="2000" dirty="0">
                <a:latin typeface="Times New Roman" panose="02020603050405020304" pitchFamily="18" charset="0"/>
                <a:cs typeface="Times New Roman" panose="02020603050405020304" pitchFamily="18" charset="0"/>
              </a:rPr>
              <a:t>Measures the model's ability to distinguish between classes. Represents the area under the Receiver Operating Characteristic (ROC) curve.</a:t>
            </a:r>
          </a:p>
          <a:p>
            <a:r>
              <a:rPr lang="en-IN" sz="2000" dirty="0">
                <a:latin typeface="Times New Roman" panose="02020603050405020304" pitchFamily="18" charset="0"/>
                <a:cs typeface="Times New Roman" panose="02020603050405020304" pitchFamily="18" charset="0"/>
              </a:rPr>
              <a:t>Higher ROC AUC score (closer to 1) indicates better model performance in distinguishing between fraudulent and non-fraudulent transactions.</a:t>
            </a:r>
          </a:p>
        </p:txBody>
      </p:sp>
      <p:pic>
        <p:nvPicPr>
          <p:cNvPr id="36" name="Picture 35">
            <a:extLst>
              <a:ext uri="{FF2B5EF4-FFF2-40B4-BE49-F238E27FC236}">
                <a16:creationId xmlns:a16="http://schemas.microsoft.com/office/drawing/2014/main" id="{185FE2BA-0BB9-5A01-ACBC-6FF78F365739}"/>
              </a:ext>
            </a:extLst>
          </p:cNvPr>
          <p:cNvPicPr>
            <a:picLocks noChangeAspect="1"/>
          </p:cNvPicPr>
          <p:nvPr/>
        </p:nvPicPr>
        <p:blipFill>
          <a:blip r:embed="rId8"/>
          <a:stretch>
            <a:fillRect/>
          </a:stretch>
        </p:blipFill>
        <p:spPr>
          <a:xfrm>
            <a:off x="8643016" y="5545998"/>
            <a:ext cx="7530828" cy="3361217"/>
          </a:xfrm>
          <a:prstGeom prst="rect">
            <a:avLst/>
          </a:prstGeom>
        </p:spPr>
      </p:pic>
      <p:grpSp>
        <p:nvGrpSpPr>
          <p:cNvPr id="37" name="Group 15">
            <a:extLst>
              <a:ext uri="{FF2B5EF4-FFF2-40B4-BE49-F238E27FC236}">
                <a16:creationId xmlns:a16="http://schemas.microsoft.com/office/drawing/2014/main" id="{853125E9-8911-CCDE-F911-2611085DD414}"/>
              </a:ext>
            </a:extLst>
          </p:cNvPr>
          <p:cNvGrpSpPr/>
          <p:nvPr/>
        </p:nvGrpSpPr>
        <p:grpSpPr>
          <a:xfrm>
            <a:off x="15919360" y="-1391424"/>
            <a:ext cx="4275928" cy="4275928"/>
            <a:chOff x="0" y="0"/>
            <a:chExt cx="812800" cy="812800"/>
          </a:xfrm>
        </p:grpSpPr>
        <p:sp>
          <p:nvSpPr>
            <p:cNvPr id="38" name="Freeform 16">
              <a:extLst>
                <a:ext uri="{FF2B5EF4-FFF2-40B4-BE49-F238E27FC236}">
                  <a16:creationId xmlns:a16="http://schemas.microsoft.com/office/drawing/2014/main" id="{A7A27A68-58F9-4098-7AF6-1A5E18A4B0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39" name="TextBox 17">
              <a:extLst>
                <a:ext uri="{FF2B5EF4-FFF2-40B4-BE49-F238E27FC236}">
                  <a16:creationId xmlns:a16="http://schemas.microsoft.com/office/drawing/2014/main" id="{541C9393-2C2E-E78A-3B44-3C9466433AF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0" name="Group 15">
            <a:extLst>
              <a:ext uri="{FF2B5EF4-FFF2-40B4-BE49-F238E27FC236}">
                <a16:creationId xmlns:a16="http://schemas.microsoft.com/office/drawing/2014/main" id="{5E06AB36-638F-E52C-D6AA-5938B2A4E15E}"/>
              </a:ext>
            </a:extLst>
          </p:cNvPr>
          <p:cNvGrpSpPr/>
          <p:nvPr/>
        </p:nvGrpSpPr>
        <p:grpSpPr>
          <a:xfrm>
            <a:off x="-2378095" y="-2540579"/>
            <a:ext cx="4275928" cy="4275928"/>
            <a:chOff x="0" y="0"/>
            <a:chExt cx="812800" cy="812800"/>
          </a:xfrm>
        </p:grpSpPr>
        <p:sp>
          <p:nvSpPr>
            <p:cNvPr id="41" name="Freeform 16">
              <a:extLst>
                <a:ext uri="{FF2B5EF4-FFF2-40B4-BE49-F238E27FC236}">
                  <a16:creationId xmlns:a16="http://schemas.microsoft.com/office/drawing/2014/main" id="{5E98AD9E-BBD1-B977-6ED4-CB21F22F14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42" name="TextBox 17">
              <a:extLst>
                <a:ext uri="{FF2B5EF4-FFF2-40B4-BE49-F238E27FC236}">
                  <a16:creationId xmlns:a16="http://schemas.microsoft.com/office/drawing/2014/main" id="{66367B4C-BE25-38D8-1F3A-A72FA2F294A7}"/>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962506"/>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208226" y="4749497"/>
            <a:ext cx="3682523" cy="368252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60230" y="6680194"/>
            <a:ext cx="2694390" cy="269439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373558" y="7270098"/>
            <a:ext cx="2094831" cy="209483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054089" y="4537396"/>
            <a:ext cx="2094831" cy="209483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2698012" y="4818752"/>
            <a:ext cx="5066326" cy="4204408"/>
          </a:xfrm>
          <a:custGeom>
            <a:avLst/>
            <a:gdLst/>
            <a:ahLst/>
            <a:cxnLst/>
            <a:rect l="l" t="t" r="r" b="b"/>
            <a:pathLst>
              <a:path w="6622643" h="5526897">
                <a:moveTo>
                  <a:pt x="0" y="0"/>
                </a:moveTo>
                <a:lnTo>
                  <a:pt x="6622643" y="0"/>
                </a:lnTo>
                <a:lnTo>
                  <a:pt x="6622643" y="5526897"/>
                </a:lnTo>
                <a:lnTo>
                  <a:pt x="0" y="5526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1168528" y="-66209"/>
            <a:ext cx="15950943" cy="2023631"/>
          </a:xfrm>
          <a:prstGeom prst="rect">
            <a:avLst/>
          </a:prstGeom>
        </p:spPr>
        <p:txBody>
          <a:bodyPr wrap="square" lIns="0" tIns="0" rIns="0" bIns="0" rtlCol="0" anchor="t">
            <a:spAutoFit/>
          </a:bodyPr>
          <a:lstStyle/>
          <a:p>
            <a:pPr algn="ctr">
              <a:lnSpc>
                <a:spcPts val="16800"/>
              </a:lnSpc>
              <a:spcBef>
                <a:spcPct val="0"/>
              </a:spcBef>
            </a:pPr>
            <a:r>
              <a:rPr lang="en-US" sz="12000" dirty="0">
                <a:solidFill>
                  <a:srgbClr val="8F6234"/>
                </a:solidFill>
                <a:latin typeface="League Gothic"/>
              </a:rPr>
              <a:t>Feature Importance</a:t>
            </a:r>
          </a:p>
        </p:txBody>
      </p:sp>
      <p:sp>
        <p:nvSpPr>
          <p:cNvPr id="58" name="Freeform 58"/>
          <p:cNvSpPr/>
          <p:nvPr/>
        </p:nvSpPr>
        <p:spPr>
          <a:xfrm rot="1627902">
            <a:off x="4918381" y="4136116"/>
            <a:ext cx="2254244" cy="971374"/>
          </a:xfrm>
          <a:custGeom>
            <a:avLst/>
            <a:gdLst/>
            <a:ahLst/>
            <a:cxnLst/>
            <a:rect l="l" t="t" r="r" b="b"/>
            <a:pathLst>
              <a:path w="2254244" h="971374">
                <a:moveTo>
                  <a:pt x="0" y="0"/>
                </a:moveTo>
                <a:lnTo>
                  <a:pt x="2254245" y="0"/>
                </a:lnTo>
                <a:lnTo>
                  <a:pt x="2254245"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9" name="Freeform 59"/>
          <p:cNvSpPr/>
          <p:nvPr/>
        </p:nvSpPr>
        <p:spPr>
          <a:xfrm flipH="1">
            <a:off x="1307903" y="6870852"/>
            <a:ext cx="1134412" cy="1211508"/>
          </a:xfrm>
          <a:custGeom>
            <a:avLst/>
            <a:gdLst/>
            <a:ahLst/>
            <a:cxnLst/>
            <a:rect l="l" t="t" r="r" b="b"/>
            <a:pathLst>
              <a:path w="1134412" h="1211508">
                <a:moveTo>
                  <a:pt x="1134412" y="0"/>
                </a:moveTo>
                <a:lnTo>
                  <a:pt x="0" y="0"/>
                </a:lnTo>
                <a:lnTo>
                  <a:pt x="0" y="1211508"/>
                </a:lnTo>
                <a:lnTo>
                  <a:pt x="1134412" y="1211508"/>
                </a:lnTo>
                <a:lnTo>
                  <a:pt x="113441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1" name="TextBox 60">
            <a:extLst>
              <a:ext uri="{FF2B5EF4-FFF2-40B4-BE49-F238E27FC236}">
                <a16:creationId xmlns:a16="http://schemas.microsoft.com/office/drawing/2014/main" id="{A08ACE27-794A-51AC-5184-B7541378727B}"/>
              </a:ext>
            </a:extLst>
          </p:cNvPr>
          <p:cNvSpPr txBox="1"/>
          <p:nvPr/>
        </p:nvSpPr>
        <p:spPr>
          <a:xfrm>
            <a:off x="762000" y="1790772"/>
            <a:ext cx="17868901" cy="255454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Insights:</a:t>
            </a:r>
          </a:p>
          <a:p>
            <a:r>
              <a:rPr lang="en-IN" sz="2000" b="1" dirty="0">
                <a:latin typeface="Times New Roman" panose="02020603050405020304" pitchFamily="18" charset="0"/>
                <a:cs typeface="Times New Roman" panose="02020603050405020304" pitchFamily="18" charset="0"/>
              </a:rPr>
              <a:t>Display Feature Importances Graphically:</a:t>
            </a:r>
          </a:p>
          <a:p>
            <a:r>
              <a:rPr lang="en-IN" sz="2000" dirty="0">
                <a:latin typeface="Times New Roman" panose="02020603050405020304" pitchFamily="18" charset="0"/>
                <a:cs typeface="Times New Roman" panose="02020603050405020304" pitchFamily="18" charset="0"/>
              </a:rPr>
              <a:t>Utilize a horizontal bar chart to visually represent feature importances.</a:t>
            </a:r>
          </a:p>
          <a:p>
            <a:r>
              <a:rPr lang="en-IN" sz="2000" dirty="0">
                <a:latin typeface="Times New Roman" panose="02020603050405020304" pitchFamily="18" charset="0"/>
                <a:cs typeface="Times New Roman" panose="02020603050405020304" pitchFamily="18" charset="0"/>
              </a:rPr>
              <a:t>Feature importances are derived from the </a:t>
            </a:r>
            <a:r>
              <a:rPr lang="en-IN" sz="2000" dirty="0" err="1">
                <a:latin typeface="Times New Roman" panose="02020603050405020304" pitchFamily="18" charset="0"/>
                <a:cs typeface="Times New Roman" panose="02020603050405020304" pitchFamily="18" charset="0"/>
              </a:rPr>
              <a:t>RandomForestClassifier</a:t>
            </a:r>
            <a:r>
              <a:rPr lang="en-IN" sz="2000" dirty="0">
                <a:latin typeface="Times New Roman" panose="02020603050405020304" pitchFamily="18" charset="0"/>
                <a:cs typeface="Times New Roman" panose="02020603050405020304" pitchFamily="18" charset="0"/>
              </a:rPr>
              <a:t> model and indicate the relative importance of each feature in making predictions.</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Highlight Key Features Driving Predictions:</a:t>
            </a:r>
          </a:p>
          <a:p>
            <a:r>
              <a:rPr lang="en-IN" sz="2000" dirty="0">
                <a:latin typeface="Times New Roman" panose="02020603050405020304" pitchFamily="18" charset="0"/>
                <a:cs typeface="Times New Roman" panose="02020603050405020304" pitchFamily="18" charset="0"/>
              </a:rPr>
              <a:t>Identify and emphasize the top features contributing most significantly to the model's predictions.</a:t>
            </a:r>
          </a:p>
          <a:p>
            <a:r>
              <a:rPr lang="en-IN" sz="2000" dirty="0">
                <a:latin typeface="Times New Roman" panose="02020603050405020304" pitchFamily="18" charset="0"/>
                <a:cs typeface="Times New Roman" panose="02020603050405020304" pitchFamily="18" charset="0"/>
              </a:rPr>
              <a:t>Feature importance ranking helps prioritize which features are most influential in determining whether a transaction is fraudulent or not.</a:t>
            </a:r>
          </a:p>
        </p:txBody>
      </p:sp>
      <p:pic>
        <p:nvPicPr>
          <p:cNvPr id="63" name="Picture 62">
            <a:extLst>
              <a:ext uri="{FF2B5EF4-FFF2-40B4-BE49-F238E27FC236}">
                <a16:creationId xmlns:a16="http://schemas.microsoft.com/office/drawing/2014/main" id="{B91A7457-36D0-63E2-3A31-DDD5C74CAB01}"/>
              </a:ext>
            </a:extLst>
          </p:cNvPr>
          <p:cNvPicPr>
            <a:picLocks noChangeAspect="1"/>
          </p:cNvPicPr>
          <p:nvPr/>
        </p:nvPicPr>
        <p:blipFill>
          <a:blip r:embed="rId8"/>
          <a:stretch>
            <a:fillRect/>
          </a:stretch>
        </p:blipFill>
        <p:spPr>
          <a:xfrm>
            <a:off x="8664779" y="4611042"/>
            <a:ext cx="8868492" cy="4829132"/>
          </a:xfrm>
          <a:prstGeom prst="rect">
            <a:avLst/>
          </a:prstGeom>
        </p:spPr>
      </p:pic>
      <p:grpSp>
        <p:nvGrpSpPr>
          <p:cNvPr id="64" name="Group 15">
            <a:extLst>
              <a:ext uri="{FF2B5EF4-FFF2-40B4-BE49-F238E27FC236}">
                <a16:creationId xmlns:a16="http://schemas.microsoft.com/office/drawing/2014/main" id="{DB931C6F-21BC-F853-F322-FBEA57777313}"/>
              </a:ext>
            </a:extLst>
          </p:cNvPr>
          <p:cNvGrpSpPr/>
          <p:nvPr/>
        </p:nvGrpSpPr>
        <p:grpSpPr>
          <a:xfrm>
            <a:off x="15388035" y="-1397935"/>
            <a:ext cx="4275928" cy="4275928"/>
            <a:chOff x="0" y="0"/>
            <a:chExt cx="812800" cy="812800"/>
          </a:xfrm>
        </p:grpSpPr>
        <p:sp>
          <p:nvSpPr>
            <p:cNvPr id="65" name="Freeform 16">
              <a:extLst>
                <a:ext uri="{FF2B5EF4-FFF2-40B4-BE49-F238E27FC236}">
                  <a16:creationId xmlns:a16="http://schemas.microsoft.com/office/drawing/2014/main" id="{70E97220-C28B-0A1C-8B00-B72F211E965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66" name="TextBox 17">
              <a:extLst>
                <a:ext uri="{FF2B5EF4-FFF2-40B4-BE49-F238E27FC236}">
                  <a16:creationId xmlns:a16="http://schemas.microsoft.com/office/drawing/2014/main" id="{686FBACF-F482-5613-71B7-27F40C911F7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841</Words>
  <Application>Microsoft Office PowerPoint</Application>
  <PresentationFormat>Custom</PresentationFormat>
  <Paragraphs>96</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Amsterdam Four</vt:lpstr>
      <vt:lpstr>League Gothic</vt:lpstr>
      <vt:lpstr>ITC Franklin Gothic LT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and Brown Minimalist Illustrated Job Search Strategy Presentation</dc:title>
  <dc:creator>DELL</dc:creator>
  <cp:lastModifiedBy>TANVI PANCHAL</cp:lastModifiedBy>
  <cp:revision>6</cp:revision>
  <dcterms:created xsi:type="dcterms:W3CDTF">2006-08-16T00:00:00Z</dcterms:created>
  <dcterms:modified xsi:type="dcterms:W3CDTF">2024-06-24T06:40:56Z</dcterms:modified>
  <dc:identifier>DAGI12-izXg</dc:identifier>
</cp:coreProperties>
</file>